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67" r:id="rId4"/>
    <p:sldId id="283" r:id="rId5"/>
    <p:sldId id="284" r:id="rId6"/>
    <p:sldId id="286" r:id="rId7"/>
    <p:sldId id="287" r:id="rId8"/>
    <p:sldId id="285" r:id="rId9"/>
    <p:sldId id="268" r:id="rId10"/>
    <p:sldId id="271" r:id="rId11"/>
    <p:sldId id="277" r:id="rId12"/>
    <p:sldId id="278" r:id="rId13"/>
    <p:sldId id="272" r:id="rId14"/>
    <p:sldId id="273" r:id="rId15"/>
    <p:sldId id="282" r:id="rId16"/>
    <p:sldId id="266" r:id="rId17"/>
    <p:sldId id="269" r:id="rId18"/>
    <p:sldId id="270" r:id="rId19"/>
    <p:sldId id="279" r:id="rId20"/>
    <p:sldId id="280" r:id="rId21"/>
    <p:sldId id="288" r:id="rId22"/>
    <p:sldId id="281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BC0"/>
    <a:srgbClr val="08C0C4"/>
    <a:srgbClr val="50D8D2"/>
    <a:srgbClr val="8FE1D3"/>
    <a:srgbClr val="8DDFE3"/>
    <a:srgbClr val="92DEDE"/>
    <a:srgbClr val="41E7E3"/>
    <a:srgbClr val="61F5F9"/>
    <a:srgbClr val="62C6C6"/>
    <a:srgbClr val="59C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BFBFBF">
                <a:alpha val="70980"/>
              </a:srgb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12~19세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80.8</c:v>
                </c:pt>
                <c:pt idx="1">
                  <c:v>87.6</c:v>
                </c:pt>
                <c:pt idx="2">
                  <c:v>72.400000000000006</c:v>
                </c:pt>
                <c:pt idx="3">
                  <c:v>56.9</c:v>
                </c:pt>
                <c:pt idx="4">
                  <c:v>36.700000000000003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BD-495C-8C58-D1507B5091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92DEDE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12~19세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86.5</c:v>
                </c:pt>
                <c:pt idx="1">
                  <c:v>94.8</c:v>
                </c:pt>
                <c:pt idx="2">
                  <c:v>88.6</c:v>
                </c:pt>
                <c:pt idx="3">
                  <c:v>74.7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BD-495C-8C58-D1507B509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186624"/>
        <c:axId val="168188160"/>
      </c:barChart>
      <c:catAx>
        <c:axId val="168186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8188160"/>
        <c:crosses val="autoZero"/>
        <c:auto val="1"/>
        <c:lblAlgn val="ctr"/>
        <c:lblOffset val="100"/>
        <c:noMultiLvlLbl val="0"/>
      </c:catAx>
      <c:valAx>
        <c:axId val="1681881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1866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2FF0E-5927-4D79-8E75-F92DA28A29D7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0CD16-A050-4D60-A315-EC4AAC6C11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32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0CD16-A050-4D60-A315-EC4AAC6C114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6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0CD16-A050-4D60-A315-EC4AAC6C114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1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6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8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0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3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00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1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0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2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A0E4-516D-40DA-9031-AC7940CFC9F4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CE01-8FCC-4077-9720-5FAD048E41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5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jpe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1.jpeg"/><Relationship Id="rId7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2.png"/><Relationship Id="rId5" Type="http://schemas.openxmlformats.org/officeDocument/2006/relationships/hyperlink" Target="https://www.google.co.kr/url?sa=i&amp;rct=j&amp;q=&amp;esrc=s&amp;source=images&amp;cd=&amp;cad=rja&amp;uact=8&amp;ved=0ahUKEwiAw5G_yYvMAhVEKKYKHToaDFQQjRwIBw&amp;url=https://www.flickr.com/photos/hawaii-mcgraths/4465464929&amp;psig=AFQjCNExlqbfjtBq44ZZfpZtH3-IDkgP1w&amp;ust=1460635270351108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27.png"/><Relationship Id="rId9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2.png"/><Relationship Id="rId3" Type="http://schemas.openxmlformats.org/officeDocument/2006/relationships/image" Target="../media/image50.jpeg"/><Relationship Id="rId7" Type="http://schemas.openxmlformats.org/officeDocument/2006/relationships/image" Target="../media/image60.jpe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8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04" y="1168353"/>
            <a:ext cx="961468" cy="328272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228252" y="481499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77205" y="6396333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74435" y="484621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76200" y="5823631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100741" y="449636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29493" y="647168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4762" y="647828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07717" y="509934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92530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54762" y="532890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034123" y="604009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22194" y="477501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46069" y="444501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141328" y="509934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064328" y="454322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006670" y="591263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95668" y="5969712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4762" y="4340138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1496" y="3101278"/>
            <a:ext cx="4137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37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제일기획 아이디어 페스티벌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Planning (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국문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/ </a:t>
            </a:r>
            <a:r>
              <a:rPr lang="ko-KR" altLang="en-US" sz="16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41054" y="5443371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64555" y="560801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3792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060676" y="621591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585936" y="541848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431245" y="459722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183686" y="549092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844082" y="489589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208087" y="648159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30544" y="646211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814289" y="532449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453677" y="53628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293246" y="570593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901652" y="4374055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781493" y="525487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064682" y="505501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381949" y="667839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958536" y="660022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41047" y="587213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61689" y="4980015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5027030" y="50216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2874164" y="6049712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8721200" y="432719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713728" y="632129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747954" y="621704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773453" y="466104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099579" y="5538330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790105" y="609796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767734" y="662457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423630" y="573756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521347" y="57331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4002762" y="590673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669701" y="2037881"/>
            <a:ext cx="6086681" cy="1280066"/>
            <a:chOff x="1946635" y="2029620"/>
            <a:chExt cx="6086681" cy="1280066"/>
          </a:xfrm>
        </p:grpSpPr>
        <p:grpSp>
          <p:nvGrpSpPr>
            <p:cNvPr id="79" name="그룹 78"/>
            <p:cNvGrpSpPr/>
            <p:nvPr/>
          </p:nvGrpSpPr>
          <p:grpSpPr>
            <a:xfrm>
              <a:off x="4208087" y="2029620"/>
              <a:ext cx="3825229" cy="1002237"/>
              <a:chOff x="4208087" y="2029620"/>
              <a:chExt cx="3825229" cy="1002237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4208087" y="2401309"/>
                <a:ext cx="3825229" cy="609600"/>
                <a:chOff x="4208087" y="2401309"/>
                <a:chExt cx="3825229" cy="609600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>
                  <a:off x="4208087" y="24013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>
                  <a:off x="4208087" y="25537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4208087" y="27061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>
                  <a:off x="4208087" y="28585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4208087" y="30109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5939916" y="2323971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올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11808" y="2199766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리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83699" y="2029620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다</a:t>
                </a: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946635" y="2204718"/>
              <a:ext cx="4988335" cy="110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부라더</a:t>
              </a:r>
              <a:r>
                <a:rPr lang="en-US" altLang="ko-KR" sz="60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#</a:t>
              </a:r>
              <a:r>
                <a:rPr lang="ko-KR" altLang="en-US" sz="32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소다를</a:t>
              </a: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4919" y="332656"/>
            <a:ext cx="9177266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과일소주 역시 그들의 입에서 오르내리며 유행을 주도해왔다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1561" y="2077431"/>
            <a:ext cx="3897926" cy="3202701"/>
            <a:chOff x="827584" y="1573375"/>
            <a:chExt cx="4477589" cy="4159881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00808"/>
              <a:ext cx="3744416" cy="40324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9791" y="5321330"/>
              <a:ext cx="2605382" cy="35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자료</a:t>
              </a:r>
              <a:r>
                <a:rPr lang="en-US" altLang="ko-KR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: </a:t>
              </a:r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한국거래소</a:t>
              </a:r>
              <a:r>
                <a:rPr lang="en-US" altLang="ko-KR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단위</a:t>
              </a:r>
              <a:r>
                <a:rPr lang="en-US" altLang="ko-KR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:</a:t>
              </a:r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원</a:t>
              </a:r>
              <a:r>
                <a:rPr lang="en-US" altLang="ko-KR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9632" y="2545159"/>
              <a:ext cx="1008112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1597000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2060848"/>
              <a:ext cx="1080120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2460000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3768" y="2348881"/>
              <a:ext cx="931164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2235000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59832" y="2761183"/>
              <a:ext cx="1008112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2156000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79912" y="2473151"/>
              <a:ext cx="1103648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1975000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87624" y="3409255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43441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35696" y="3356992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57692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55776" y="3429000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49408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51920" y="3429000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38116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03848" y="3501008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35000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7624" y="3861048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22250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35696" y="4221088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2700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39056" y="3913311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22750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90200" y="3874696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24000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51920" y="4129335"/>
              <a:ext cx="864096" cy="30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31500</a:t>
              </a:r>
              <a:endPara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3928" y="1689015"/>
              <a:ext cx="166372" cy="45719"/>
            </a:xfrm>
            <a:prstGeom prst="rect">
              <a:avLst/>
            </a:prstGeom>
            <a:solidFill>
              <a:srgbClr val="98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25828" y="1573375"/>
              <a:ext cx="906212" cy="32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롯데칠성</a:t>
              </a:r>
              <a:endPara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7744" y="1689015"/>
              <a:ext cx="166372" cy="45719"/>
            </a:xfrm>
            <a:prstGeom prst="rect">
              <a:avLst/>
            </a:prstGeom>
            <a:solidFill>
              <a:srgbClr val="A4B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34216" y="1689015"/>
              <a:ext cx="166372" cy="45719"/>
            </a:xfrm>
            <a:prstGeom prst="rect">
              <a:avLst/>
            </a:prstGeom>
            <a:solidFill>
              <a:srgbClr val="C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8232" y="1573375"/>
              <a:ext cx="612068" cy="32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무학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11760" y="1573375"/>
              <a:ext cx="1005642" cy="324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하이트진로</a:t>
              </a:r>
              <a:endPara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5358095" y="2155214"/>
            <a:ext cx="3245723" cy="293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9578" y="5468870"/>
            <a:ext cx="4104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트렌드에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민감한 젊은 층과 여성들 사이에서 큰 인기를 끌며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지난해 과일소주 열풍이 불었다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1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후 과일소주의 인기가 하락하고 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전문가들은 과일소주의 인기가 급락한 이유가 주요 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소비층이 </a:t>
            </a:r>
            <a:r>
              <a:rPr lang="en-US" altLang="ko-KR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여성들의 </a:t>
            </a:r>
            <a:r>
              <a:rPr lang="ko-KR" altLang="en-US" sz="1200" dirty="0" err="1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트렌드가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바뀌었다는 것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찾아냈다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</a:t>
            </a: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    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더 스쿠프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28816" y="5468870"/>
            <a:ext cx="41042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스마트폰이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보편화되면서 자신의 하루를 사진으로 찍어  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남기는 인증 문화가 열풍이다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사람들은 </a:t>
            </a:r>
            <a:r>
              <a:rPr lang="en-US" altLang="ko-KR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하루의 키워드를 선정하고 </a:t>
            </a:r>
            <a:r>
              <a:rPr lang="en-US" altLang="ko-KR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‘#(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해시태그</a:t>
            </a:r>
            <a:r>
              <a:rPr lang="en-US" altLang="ko-KR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)’</a:t>
            </a:r>
            <a:r>
              <a:rPr lang="ko-KR" altLang="en-US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다양한 사람들과 공유하곤 한다</a:t>
            </a:r>
            <a:r>
              <a:rPr lang="en-US" altLang="ko-KR" sz="12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r"/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출저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visualdive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1097" y="1532818"/>
            <a:ext cx="3074562" cy="4563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주요 주류업체 주가 변동 추이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198102" y="1545117"/>
            <a:ext cx="3466779" cy="44631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뜨거운 키워드 중 하나인 과일소주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9" y="3745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08 </a:t>
            </a:r>
            <a:r>
              <a:rPr lang="ko-KR" altLang="en-US" dirty="0" err="1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타겟선정</a:t>
            </a:r>
            <a:endParaRPr lang="en-US" altLang="ko-KR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2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4" r="32675"/>
          <a:stretch/>
        </p:blipFill>
        <p:spPr>
          <a:xfrm rot="20984098">
            <a:off x="936731" y="1358558"/>
            <a:ext cx="1839680" cy="402170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91697" y="2518007"/>
            <a:ext cx="6187911" cy="1290646"/>
            <a:chOff x="1845405" y="2029620"/>
            <a:chExt cx="6187911" cy="1290646"/>
          </a:xfrm>
        </p:grpSpPr>
        <p:grpSp>
          <p:nvGrpSpPr>
            <p:cNvPr id="5" name="그룹 4"/>
            <p:cNvGrpSpPr/>
            <p:nvPr/>
          </p:nvGrpSpPr>
          <p:grpSpPr>
            <a:xfrm>
              <a:off x="4208087" y="2029620"/>
              <a:ext cx="3825229" cy="1002237"/>
              <a:chOff x="4208087" y="2029620"/>
              <a:chExt cx="3825229" cy="1002237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08087" y="2401309"/>
                <a:ext cx="3825229" cy="609600"/>
                <a:chOff x="4208087" y="2401309"/>
                <a:chExt cx="3825229" cy="609600"/>
              </a:xfrm>
            </p:grpSpPr>
            <p:cxnSp>
              <p:nvCxnSpPr>
                <p:cNvPr id="11" name="직선 연결선 10"/>
                <p:cNvCxnSpPr/>
                <p:nvPr/>
              </p:nvCxnSpPr>
              <p:spPr>
                <a:xfrm>
                  <a:off x="4208087" y="24013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4208087" y="25537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/>
                <p:cNvCxnSpPr/>
                <p:nvPr/>
              </p:nvCxnSpPr>
              <p:spPr>
                <a:xfrm>
                  <a:off x="4208087" y="27061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4208087" y="28585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>
                  <a:off x="4208087" y="30109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5939916" y="2323971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올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11808" y="2199766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리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283699" y="2029620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다</a:t>
                </a: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45405" y="2215298"/>
              <a:ext cx="4988335" cy="110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부라더</a:t>
              </a:r>
              <a:r>
                <a:rPr lang="en-US" altLang="ko-KR" sz="60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#</a:t>
              </a:r>
              <a:r>
                <a:rPr lang="ko-KR" altLang="en-US" sz="32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소다를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2578">
            <a:off x="2854290" y="3603051"/>
            <a:ext cx="1438790" cy="194473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007529" y="421406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777205" y="6396333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074435" y="484621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6200" y="5823631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253212" y="3932885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829493" y="647168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54762" y="647828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07717" y="509934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92530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54762" y="532890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34123" y="604009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22194" y="477501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77222" y="35972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141328" y="509934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064328" y="454322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006670" y="591263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095668" y="5969712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54762" y="4340138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441054" y="5443371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64555" y="560801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23792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60676" y="621591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85936" y="541848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31245" y="459722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183686" y="549092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844082" y="489589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208087" y="648159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30544" y="646211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814289" y="532449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453677" y="53628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8357352" y="599988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135042" y="3933056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781493" y="525487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064682" y="505501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507717" y="6516124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8790076" y="647264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041047" y="587213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345665" y="477348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027030" y="50216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874164" y="6049712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721200" y="432719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713728" y="632129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747954" y="621704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73453" y="466104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099579" y="5538330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4790105" y="609796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767734" y="662457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790076" y="54669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521347" y="57331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002762" y="590673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6208753" y="459722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6100741" y="449636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6521347" y="5226353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324575" y="325585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688881" y="3995595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633345" y="3621444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/>
          <p:cNvSpPr/>
          <p:nvPr/>
        </p:nvSpPr>
        <p:spPr>
          <a:xfrm>
            <a:off x="362774" y="3503496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49" y="0"/>
            <a:ext cx="9152098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그래서 우리는 </a:t>
            </a:r>
            <a:r>
              <a:rPr lang="ko-KR" altLang="en-US" sz="2400" dirty="0" err="1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부라더</a:t>
            </a:r>
            <a:r>
              <a:rPr lang="ko-KR" altLang="en-US" sz="2400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소다를 올리고자 한다</a:t>
            </a:r>
            <a:r>
              <a:rPr lang="en-US" altLang="ko-KR" sz="2400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49" y="3745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09 </a:t>
            </a:r>
            <a:r>
              <a:rPr lang="ko-KR" altLang="en-US" dirty="0" err="1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컨셉도출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9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D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/>
          <p:cNvSpPr/>
          <p:nvPr/>
        </p:nvSpPr>
        <p:spPr>
          <a:xfrm>
            <a:off x="7007529" y="421406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777205" y="6396333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74435" y="484621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76200" y="5823631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253212" y="3932885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829493" y="647168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54762" y="647828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507717" y="509934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92530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54762" y="532890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034123" y="604009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22194" y="477501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077222" y="35972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8141328" y="509934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8064328" y="454322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006670" y="591263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095668" y="5969712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54762" y="4340138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441054" y="5443371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4164555" y="560801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323792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060676" y="621591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585936" y="541848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431245" y="459722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183686" y="549092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44082" y="489589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208087" y="648159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030544" y="646211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5814289" y="532449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453677" y="53628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8357352" y="599988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135042" y="3933056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5781493" y="525487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7064682" y="505501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2507717" y="6516124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8790076" y="647264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041047" y="587213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1345665" y="477348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5027030" y="50216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2874164" y="6049712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8721200" y="432719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5713728" y="632129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7747954" y="621704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73453" y="466104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2099579" y="5538330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790105" y="609796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767734" y="662457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8790076" y="54669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521347" y="57331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4002762" y="590673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208753" y="459722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6100741" y="449636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6521347" y="5226353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324575" y="325585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688881" y="3995595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633345" y="3621444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362774" y="3503496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05465" y="3436584"/>
            <a:ext cx="7066933" cy="2440687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1681" y="3645773"/>
            <a:ext cx="62646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우리는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r>
              <a:rPr lang="ko-KR" altLang="en-US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음악기호 올림표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착안하였다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반음을 올린다는 특성을 이용하여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sz="2000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2000" b="1" dirty="0" err="1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sz="2000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2000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소다를 </a:t>
            </a:r>
            <a:r>
              <a:rPr lang="ko-KR" altLang="en-US" sz="20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올리다</a:t>
            </a:r>
            <a:r>
              <a:rPr lang="en-US" altLang="ko-KR" sz="2000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컨셉을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도출하였다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Ex1)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소다의 인기를 끊임없이 </a:t>
            </a:r>
            <a:r>
              <a:rPr lang="ko-KR" altLang="en-US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올리자</a:t>
            </a:r>
            <a:endParaRPr lang="en-US" altLang="ko-KR" dirty="0">
              <a:solidFill>
                <a:srgbClr val="08BB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Ex2)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사람들의 입에 </a:t>
            </a:r>
            <a:r>
              <a:rPr lang="ko-KR" altLang="en-US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내리자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5850" y="1055641"/>
            <a:ext cx="5486451" cy="1090391"/>
            <a:chOff x="1345665" y="278351"/>
            <a:chExt cx="5486451" cy="1090391"/>
          </a:xfrm>
        </p:grpSpPr>
        <p:grpSp>
          <p:nvGrpSpPr>
            <p:cNvPr id="39" name="그룹 38"/>
            <p:cNvGrpSpPr/>
            <p:nvPr/>
          </p:nvGrpSpPr>
          <p:grpSpPr>
            <a:xfrm>
              <a:off x="4023153" y="615788"/>
              <a:ext cx="2808963" cy="415517"/>
              <a:chOff x="4208087" y="2401309"/>
              <a:chExt cx="3825229" cy="609600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4208087" y="24013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4208087" y="25537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4208087" y="27061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4208087" y="28585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4208087" y="30109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4932075" y="320185"/>
              <a:ext cx="1249916" cy="795748"/>
              <a:chOff x="3506473" y="448491"/>
              <a:chExt cx="1249916" cy="806386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506473" y="662284"/>
                <a:ext cx="215556" cy="59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올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70933" y="573376"/>
                <a:ext cx="1819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리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574447" y="448491"/>
                <a:ext cx="1819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다</a:t>
                </a: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345665" y="278351"/>
              <a:ext cx="4988335" cy="10903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부라더</a:t>
              </a:r>
              <a:r>
                <a:rPr lang="en-US" altLang="ko-KR" sz="48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#</a:t>
              </a:r>
              <a:r>
                <a:rPr lang="ko-KR" altLang="en-US" sz="24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소다를</a:t>
              </a: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2128693" y="2376588"/>
            <a:ext cx="6043707" cy="944420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606190" y="2565790"/>
            <a:ext cx="49889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 :  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올림표 또는 샤프, </a:t>
            </a:r>
            <a:r>
              <a:rPr lang="ko-KR" altLang="ko-KR" sz="1600" b="1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샵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(sharp)은 음악의 </a:t>
            </a:r>
            <a:r>
              <a:rPr lang="ko-KR" altLang="ko-KR" sz="1600" b="1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기보법에서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음을 반음</a:t>
            </a:r>
            <a:r>
              <a:rPr lang="ko-KR" altLang="ko-KR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올리는 것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r>
              <a:rPr lang="ko-KR" altLang="ko-KR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ko-KR" sz="16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뜻하는 변화표이다.</a:t>
            </a:r>
            <a:endParaRPr lang="en-US" altLang="ko-KR" sz="16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943">
            <a:off x="1681693" y="2247661"/>
            <a:ext cx="1056540" cy="132557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4" r="32675"/>
          <a:stretch/>
        </p:blipFill>
        <p:spPr>
          <a:xfrm rot="20984098">
            <a:off x="430005" y="945465"/>
            <a:ext cx="1350924" cy="2741283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49" y="3745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10 </a:t>
            </a:r>
            <a:r>
              <a:rPr lang="ko-KR" altLang="en-US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컨셉도출</a:t>
            </a:r>
            <a:endParaRPr lang="ko-KR" altLang="en-US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6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49" y="3745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11 IMC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395536" y="1259468"/>
            <a:ext cx="4867761" cy="4617804"/>
            <a:chOff x="352311" y="1988840"/>
            <a:chExt cx="4867761" cy="4617804"/>
          </a:xfrm>
        </p:grpSpPr>
        <p:grpSp>
          <p:nvGrpSpPr>
            <p:cNvPr id="10" name="그룹 9"/>
            <p:cNvGrpSpPr/>
            <p:nvPr/>
          </p:nvGrpSpPr>
          <p:grpSpPr>
            <a:xfrm>
              <a:off x="352311" y="1988840"/>
              <a:ext cx="3960440" cy="4104456"/>
              <a:chOff x="4771329" y="2780736"/>
              <a:chExt cx="5184576" cy="554461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4771329" y="2780736"/>
                <a:ext cx="5184576" cy="554461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821960" y="5159126"/>
                <a:ext cx="216024" cy="213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7507633" y="5591174"/>
                <a:ext cx="216024" cy="213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8155705" y="4724952"/>
                <a:ext cx="216024" cy="213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cxnSp>
          <p:nvCxnSpPr>
            <p:cNvPr id="12" name="직선 연결선 11"/>
            <p:cNvCxnSpPr/>
            <p:nvPr/>
          </p:nvCxnSpPr>
          <p:spPr>
            <a:xfrm flipH="1" flipV="1">
              <a:off x="1512438" y="2636912"/>
              <a:ext cx="467274" cy="1175697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44036" y="4175775"/>
              <a:ext cx="861088" cy="2016252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037585" y="3514907"/>
              <a:ext cx="1678431" cy="23162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37598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숙명여대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16016" y="3501008"/>
              <a:ext cx="504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성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여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대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1596" y="2339588"/>
              <a:ext cx="1138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이화여대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10410" y="1628800"/>
            <a:ext cx="3610062" cy="3238619"/>
            <a:chOff x="5210410" y="1124744"/>
            <a:chExt cx="3610062" cy="3238619"/>
          </a:xfrm>
        </p:grpSpPr>
        <p:sp>
          <p:nvSpPr>
            <p:cNvPr id="24" name="직사각형 23"/>
            <p:cNvSpPr/>
            <p:nvPr/>
          </p:nvSpPr>
          <p:spPr>
            <a:xfrm>
              <a:off x="5508104" y="1124744"/>
              <a:ext cx="3312368" cy="32386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410" y="1680680"/>
              <a:ext cx="1246907" cy="110024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786679"/>
              <a:ext cx="1371598" cy="1210273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682" y="1916832"/>
              <a:ext cx="1371598" cy="121027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2218727"/>
              <a:ext cx="1371598" cy="121027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714" y="2060848"/>
              <a:ext cx="1371598" cy="121027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9170">
              <a:off x="6374201" y="856273"/>
              <a:ext cx="1204158" cy="186146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404360" y="5746030"/>
            <a:ext cx="356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이화여대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숙명여대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성신여대에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흥을 올리다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프로모션을 진행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998" y="6023029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소다의 주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타겟층인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여성을 반영한 입지 선정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115" y="434979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‘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흥을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 -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트럭 프로모션 위치선정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509233" y="6021288"/>
            <a:ext cx="638831" cy="36004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10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9" y="3745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12 IMC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1520" y="2708920"/>
            <a:ext cx="2592288" cy="367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08B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311860" y="2708920"/>
            <a:ext cx="2592288" cy="3672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08B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72200" y="2708920"/>
            <a:ext cx="2592288" cy="3672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08B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2114" y="434979"/>
            <a:ext cx="868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‘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흥을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 -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트럭 프로모션 위치선정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  <a:p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  <a:p>
            <a:pPr algn="ctr"/>
            <a:r>
              <a:rPr lang="ko-KR" altLang="en-US" dirty="0">
                <a:ea typeface="210 맨발의청춘 R"/>
              </a:rPr>
              <a:t>여성이 많이 다니는 거리를 선택하고</a:t>
            </a:r>
            <a:r>
              <a:rPr lang="en-US" altLang="ko-KR" dirty="0">
                <a:ea typeface="210 맨발의청춘 R"/>
              </a:rPr>
              <a:t>, </a:t>
            </a:r>
            <a:r>
              <a:rPr lang="ko-KR" altLang="en-US" dirty="0">
                <a:ea typeface="210 맨발의청춘 R"/>
              </a:rPr>
              <a:t>비교적 역과 가까워 </a:t>
            </a:r>
            <a:r>
              <a:rPr lang="ko-KR" altLang="en-US" dirty="0" err="1">
                <a:ea typeface="210 맨발의청춘 R"/>
              </a:rPr>
              <a:t>접근성이</a:t>
            </a:r>
            <a:r>
              <a:rPr lang="ko-KR" altLang="en-US" dirty="0">
                <a:ea typeface="210 맨발의청춘 R"/>
              </a:rPr>
              <a:t> 용이한 지역 선정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07904" y="1124744"/>
            <a:ext cx="2057965" cy="1584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694934" y="3068960"/>
            <a:ext cx="140762" cy="14076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  <a:alpha val="8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175654" y="4512374"/>
            <a:ext cx="140762" cy="14076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  <a:alpha val="8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99992" y="4152334"/>
            <a:ext cx="140762" cy="14076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  <a:alpha val="8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837323" y="2132856"/>
            <a:ext cx="1870581" cy="934477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4" idx="0"/>
          </p:cNvCxnSpPr>
          <p:nvPr/>
        </p:nvCxnSpPr>
        <p:spPr>
          <a:xfrm flipV="1">
            <a:off x="4570373" y="2348880"/>
            <a:ext cx="166513" cy="1803454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3" idx="1"/>
            <a:endCxn id="2" idx="3"/>
          </p:cNvCxnSpPr>
          <p:nvPr/>
        </p:nvCxnSpPr>
        <p:spPr>
          <a:xfrm flipH="1" flipV="1">
            <a:off x="5765869" y="1916832"/>
            <a:ext cx="2430399" cy="2616156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53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49" y="3745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13 IMC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2115" y="434979"/>
            <a:ext cx="477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‘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흥을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 -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트럭 프로모션 내용</a:t>
            </a:r>
            <a:endParaRPr lang="en-US" altLang="ko-KR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88221" y="1819850"/>
            <a:ext cx="2058176" cy="2337355"/>
            <a:chOff x="251520" y="1412776"/>
            <a:chExt cx="4140460" cy="4608512"/>
          </a:xfrm>
        </p:grpSpPr>
        <p:sp>
          <p:nvSpPr>
            <p:cNvPr id="27" name="직사각형 26"/>
            <p:cNvSpPr/>
            <p:nvPr/>
          </p:nvSpPr>
          <p:spPr>
            <a:xfrm>
              <a:off x="251520" y="1412776"/>
              <a:ext cx="2088232" cy="230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solidFill>
                <a:srgbClr val="08B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39752" y="1412776"/>
              <a:ext cx="2052228" cy="2304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solidFill>
                <a:srgbClr val="08B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51520" y="3717032"/>
              <a:ext cx="2088232" cy="2304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solidFill>
                <a:srgbClr val="08B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339752" y="3717032"/>
              <a:ext cx="2052228" cy="23042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solidFill>
                <a:srgbClr val="08B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563888" y="1808671"/>
            <a:ext cx="2232248" cy="23597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59230" y="4484146"/>
            <a:ext cx="277726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210 맨발의청춘 R"/>
              </a:rPr>
              <a:t>[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SNS</a:t>
            </a:r>
            <a:r>
              <a:rPr lang="en-US" altLang="ko-KR" sz="2400" dirty="0">
                <a:ea typeface="210 맨발의청춘 R"/>
              </a:rPr>
              <a:t> </a:t>
            </a:r>
            <a:r>
              <a:rPr lang="ko-KR" altLang="en-US" sz="2400" dirty="0" err="1">
                <a:ea typeface="210 맨발의청춘 R"/>
              </a:rPr>
              <a:t>인증샷</a:t>
            </a:r>
            <a:r>
              <a:rPr lang="ko-KR" altLang="en-US" sz="2400" dirty="0">
                <a:ea typeface="210 맨발의청춘 R"/>
              </a:rPr>
              <a:t> </a:t>
            </a:r>
            <a:r>
              <a:rPr lang="ko-KR" altLang="en-US" sz="2400" dirty="0" err="1">
                <a:ea typeface="210 맨발의청춘 R"/>
              </a:rPr>
              <a:t>판넬</a:t>
            </a:r>
            <a:r>
              <a:rPr lang="en-US" altLang="ko-KR" sz="2400" dirty="0"/>
              <a:t>]</a:t>
            </a:r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>
                <a:ea typeface="210 맨발의청춘 R"/>
              </a:rPr>
              <a:t>인증샷</a:t>
            </a:r>
            <a:r>
              <a:rPr lang="ko-KR" altLang="en-US" sz="1600" dirty="0">
                <a:ea typeface="210 맨발의청춘 R"/>
              </a:rPr>
              <a:t> </a:t>
            </a:r>
            <a:r>
              <a:rPr lang="ko-KR" altLang="en-US" sz="1600" dirty="0" err="1">
                <a:ea typeface="210 맨발의청춘 R"/>
              </a:rPr>
              <a:t>판넬을</a:t>
            </a:r>
            <a:r>
              <a:rPr lang="ko-KR" altLang="en-US" sz="1600" dirty="0">
                <a:ea typeface="210 맨발의청춘 R"/>
              </a:rPr>
              <a:t> 이용한 </a:t>
            </a:r>
            <a:r>
              <a:rPr lang="ko-KR" altLang="en-US" sz="1600" dirty="0" err="1">
                <a:ea typeface="210 맨발의청춘 R"/>
              </a:rPr>
              <a:t>포토존</a:t>
            </a:r>
            <a:r>
              <a:rPr lang="ko-KR" altLang="en-US" sz="1600" dirty="0">
                <a:ea typeface="210 맨발의청춘 R"/>
              </a:rPr>
              <a:t> 설치</a:t>
            </a:r>
            <a:endParaRPr lang="en-US" altLang="ko-KR" sz="1600" dirty="0">
              <a:ea typeface="210 맨발의청춘 R"/>
            </a:endParaRPr>
          </a:p>
          <a:p>
            <a:pPr marL="342900" indent="-342900">
              <a:buAutoNum type="arabicPeriod"/>
            </a:pPr>
            <a:endParaRPr lang="en-US" altLang="ko-KR" sz="1600" dirty="0">
              <a:ea typeface="210 맨발의청춘 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ea typeface="210 맨발의청춘 R"/>
              </a:rPr>
              <a:t>여대생들의 </a:t>
            </a:r>
            <a:r>
              <a:rPr lang="ko-KR" altLang="en-US" sz="1600" dirty="0" err="1">
                <a:ea typeface="210 맨발의청춘 R"/>
              </a:rPr>
              <a:t>인증샷</a:t>
            </a:r>
            <a:r>
              <a:rPr lang="ko-KR" altLang="en-US" sz="1600" dirty="0">
                <a:ea typeface="210 맨발의청춘 R"/>
              </a:rPr>
              <a:t> 문화열풍을 이용하여 </a:t>
            </a:r>
            <a:r>
              <a:rPr lang="ko-KR" altLang="en-US" sz="1600" dirty="0" err="1">
                <a:ea typeface="210 맨발의청춘 R"/>
              </a:rPr>
              <a:t>바이럴</a:t>
            </a:r>
            <a:r>
              <a:rPr lang="ko-KR" altLang="en-US" sz="1600" dirty="0">
                <a:ea typeface="210 맨발의청춘 R"/>
              </a:rPr>
              <a:t> 마케팅 유도</a:t>
            </a:r>
            <a:endParaRPr lang="en-US" altLang="ko-KR" sz="1600" dirty="0">
              <a:ea typeface="210 맨발의청춘 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484146"/>
            <a:ext cx="2376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210 맨발의청춘 R"/>
              </a:rPr>
              <a:t> [</a:t>
            </a:r>
            <a:r>
              <a:rPr lang="ko-KR" altLang="en-US" sz="2400" dirty="0" err="1">
                <a:ea typeface="210 맨발의청춘 R"/>
              </a:rPr>
              <a:t>민트색</a:t>
            </a:r>
            <a:r>
              <a:rPr lang="ko-KR" altLang="en-US" sz="2400" dirty="0">
                <a:ea typeface="210 맨발의청춘 R"/>
              </a:rPr>
              <a:t> 물건</a:t>
            </a:r>
            <a:r>
              <a:rPr lang="en-US" altLang="ko-KR" sz="2400" dirty="0">
                <a:ea typeface="210 맨발의청춘 R"/>
              </a:rPr>
              <a:t>]</a:t>
            </a:r>
          </a:p>
          <a:p>
            <a:endParaRPr lang="en-US" altLang="ko-KR" dirty="0">
              <a:ea typeface="210 맨발의청춘 R"/>
            </a:endParaRPr>
          </a:p>
          <a:p>
            <a:r>
              <a:rPr lang="en-US" altLang="ko-KR" sz="1600" dirty="0">
                <a:ea typeface="210 맨발의청춘 R"/>
              </a:rPr>
              <a:t>1.</a:t>
            </a:r>
            <a:r>
              <a:rPr lang="ko-KR" altLang="en-US" sz="1600" dirty="0">
                <a:ea typeface="210 맨발의청춘 R"/>
              </a:rPr>
              <a:t> 소지하고 있는 물건 중</a:t>
            </a:r>
            <a:endParaRPr lang="en-US" altLang="ko-KR" sz="1600" dirty="0">
              <a:ea typeface="210 맨발의청춘 R"/>
            </a:endParaRPr>
          </a:p>
          <a:p>
            <a:r>
              <a:rPr lang="en-US" altLang="ko-KR" sz="1600" dirty="0">
                <a:ea typeface="210 맨발의청춘 R"/>
              </a:rPr>
              <a:t>    </a:t>
            </a:r>
            <a:r>
              <a:rPr lang="ko-KR" altLang="en-US" sz="1600" dirty="0" err="1">
                <a:ea typeface="210 맨발의청춘 R"/>
              </a:rPr>
              <a:t>민트색</a:t>
            </a:r>
            <a:r>
              <a:rPr lang="ko-KR" altLang="en-US" sz="1600" dirty="0">
                <a:ea typeface="210 맨발의청춘 R"/>
              </a:rPr>
              <a:t> 물건을 제시</a:t>
            </a:r>
            <a:endParaRPr lang="en-US" altLang="ko-KR" sz="1600" dirty="0">
              <a:ea typeface="210 맨발의청춘 R"/>
            </a:endParaRPr>
          </a:p>
          <a:p>
            <a:endParaRPr lang="en-US" altLang="ko-KR" sz="1600" dirty="0">
              <a:ea typeface="210 맨발의청춘 R"/>
            </a:endParaRPr>
          </a:p>
          <a:p>
            <a:r>
              <a:rPr lang="en-US" altLang="ko-KR" sz="1600" dirty="0">
                <a:ea typeface="210 맨발의청춘 R"/>
              </a:rPr>
              <a:t>2. </a:t>
            </a:r>
            <a:r>
              <a:rPr lang="ko-KR" altLang="en-US" sz="1600" dirty="0">
                <a:ea typeface="210 맨발의청춘 R"/>
              </a:rPr>
              <a:t>종류는 상관없음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203848" y="1484784"/>
            <a:ext cx="0" cy="4248472"/>
          </a:xfrm>
          <a:prstGeom prst="line">
            <a:avLst/>
          </a:prstGeom>
          <a:ln>
            <a:solidFill>
              <a:srgbClr val="08BB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84168" y="1473605"/>
            <a:ext cx="0" cy="4248472"/>
          </a:xfrm>
          <a:prstGeom prst="line">
            <a:avLst/>
          </a:prstGeom>
          <a:ln>
            <a:solidFill>
              <a:srgbClr val="08BB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600201" y="1714014"/>
            <a:ext cx="2095324" cy="2626116"/>
            <a:chOff x="6653140" y="1378948"/>
            <a:chExt cx="2095324" cy="262611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140" y="1378948"/>
              <a:ext cx="2095324" cy="262611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653140" y="1772816"/>
              <a:ext cx="2095324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347864" y="4484146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210 맨발의청춘 R"/>
              </a:rPr>
              <a:t>  [</a:t>
            </a:r>
            <a:r>
              <a:rPr lang="ko-KR" altLang="en-US" sz="2400" dirty="0" err="1">
                <a:ea typeface="210 맨발의청춘 R"/>
              </a:rPr>
              <a:t>부라더</a:t>
            </a:r>
            <a:r>
              <a:rPr lang="en-US" altLang="ko-KR" sz="2400" dirty="0">
                <a:ea typeface="210 맨발의청춘 R"/>
              </a:rPr>
              <a:t>#</a:t>
            </a:r>
            <a:r>
              <a:rPr lang="ko-KR" altLang="en-US" sz="2400" dirty="0">
                <a:ea typeface="210 맨발의청춘 R"/>
              </a:rPr>
              <a:t>소다트럭</a:t>
            </a:r>
            <a:r>
              <a:rPr lang="en-US" altLang="ko-KR" sz="2400" dirty="0"/>
              <a:t>]</a:t>
            </a:r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>
                <a:ea typeface="210 맨발의청춘 R"/>
              </a:rPr>
              <a:t>민트색</a:t>
            </a:r>
            <a:r>
              <a:rPr lang="ko-KR" altLang="en-US" sz="1600" dirty="0">
                <a:ea typeface="210 맨발의청춘 R"/>
              </a:rPr>
              <a:t> 물건 확인 후 </a:t>
            </a:r>
            <a:r>
              <a:rPr lang="ko-KR" altLang="en-US" sz="1600" dirty="0" err="1">
                <a:ea typeface="210 맨발의청춘 R"/>
              </a:rPr>
              <a:t>부라더</a:t>
            </a:r>
            <a:r>
              <a:rPr lang="en-US" altLang="ko-KR" sz="1600" dirty="0">
                <a:ea typeface="210 맨발의청춘 R"/>
              </a:rPr>
              <a:t>#</a:t>
            </a:r>
            <a:r>
              <a:rPr lang="ko-KR" altLang="en-US" sz="1600" dirty="0">
                <a:ea typeface="210 맨발의청춘 R"/>
              </a:rPr>
              <a:t>소다 시음행사 진행</a:t>
            </a:r>
            <a:endParaRPr lang="en-US" altLang="ko-KR" sz="1600" dirty="0">
              <a:ea typeface="210 맨발의청춘 R"/>
            </a:endParaRPr>
          </a:p>
          <a:p>
            <a:pPr marL="342900" indent="-342900">
              <a:buAutoNum type="arabicPeriod"/>
            </a:pPr>
            <a:endParaRPr lang="en-US" altLang="ko-KR" sz="1600" dirty="0">
              <a:ea typeface="210 맨발의청춘 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ea typeface="210 맨발의청춘 R"/>
              </a:rPr>
              <a:t>기존 인기를 끌고 있는 </a:t>
            </a:r>
            <a:r>
              <a:rPr lang="en-US" altLang="ko-KR" sz="1600" dirty="0">
                <a:ea typeface="210 맨발의청춘 R"/>
              </a:rPr>
              <a:t>‘</a:t>
            </a:r>
            <a:r>
              <a:rPr lang="ko-KR" altLang="en-US" sz="1600" dirty="0" err="1">
                <a:ea typeface="210 맨발의청춘 R"/>
              </a:rPr>
              <a:t>믹싱주</a:t>
            </a:r>
            <a:r>
              <a:rPr lang="en-US" altLang="ko-KR" sz="1600" dirty="0">
                <a:ea typeface="210 맨발의청춘 R"/>
              </a:rPr>
              <a:t>’ </a:t>
            </a:r>
            <a:r>
              <a:rPr lang="ko-KR" altLang="en-US" sz="1600" dirty="0" err="1">
                <a:ea typeface="210 맨발의청춘 R"/>
              </a:rPr>
              <a:t>레시피</a:t>
            </a:r>
            <a:r>
              <a:rPr lang="ko-KR" altLang="en-US" sz="1600" dirty="0">
                <a:ea typeface="210 맨발의청춘 R"/>
              </a:rPr>
              <a:t> 이용</a:t>
            </a:r>
            <a:endParaRPr lang="en-US" altLang="ko-KR" sz="1600" dirty="0">
              <a:ea typeface="210 맨발의청춘 R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31009" y="982155"/>
            <a:ext cx="1164727" cy="574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210 맨발의청춘 R"/>
              </a:rPr>
              <a:t>찾고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055345" y="982155"/>
            <a:ext cx="1164727" cy="574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210 맨발의청춘 R"/>
              </a:rPr>
              <a:t>주고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007673" y="982155"/>
            <a:ext cx="1164727" cy="574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210 맨발의청춘 R"/>
              </a:rPr>
              <a:t>찍고</a:t>
            </a:r>
          </a:p>
        </p:txBody>
      </p:sp>
    </p:spTree>
    <p:extLst>
      <p:ext uri="{BB962C8B-B14F-4D97-AF65-F5344CB8AC3E}">
        <p14:creationId xmlns:p14="http://schemas.microsoft.com/office/powerpoint/2010/main" val="277247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04311"/>
            <a:ext cx="9144000" cy="6053689"/>
          </a:xfrm>
          <a:prstGeom prst="rect">
            <a:avLst/>
          </a:prstGeom>
          <a:solidFill>
            <a:srgbClr val="8D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9" y="3745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14 IMC – </a:t>
            </a:r>
            <a:r>
              <a:rPr lang="ko-KR" altLang="en-US" dirty="0" err="1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바이럴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마케팅</a:t>
            </a:r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59" y="908720"/>
            <a:ext cx="8942037" cy="5889490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19" y="1268759"/>
            <a:ext cx="2095324" cy="3573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71" y="1268759"/>
            <a:ext cx="2095324" cy="3573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115" y="434979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 </a:t>
            </a:r>
            <a:r>
              <a:rPr lang="en-US" altLang="ko-KR" sz="1600" dirty="0">
                <a:latin typeface="Adobe 명조 Std M" pitchFamily="18" charset="-127"/>
                <a:ea typeface="Adobe 명조 Std M" pitchFamily="18" charset="-127"/>
                <a:cs typeface="Segoe UI Black" panose="020B0A02040204020203" pitchFamily="34" charset="0"/>
              </a:rPr>
              <a:t>SNS</a:t>
            </a:r>
            <a:r>
              <a:rPr lang="ko-KR" altLang="en-US" sz="1600" dirty="0">
                <a:latin typeface="Adobe 명조 Std M" pitchFamily="18" charset="-127"/>
                <a:ea typeface="Adobe 명조 Std M" pitchFamily="18" charset="-127"/>
                <a:cs typeface="Segoe UI Black" panose="020B0A02040204020203" pitchFamily="34" charset="0"/>
              </a:rPr>
              <a:t>에 올리다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" y="1256718"/>
            <a:ext cx="3628647" cy="27174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3645024"/>
            <a:ext cx="5258171" cy="22929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실행방안</a:t>
            </a:r>
            <a:endParaRPr lang="en-US" altLang="ko-KR" sz="1600" dirty="0">
              <a:solidFill>
                <a:srgbClr val="08BBC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부라더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소다 캔 겉면에 </a:t>
            </a:r>
            <a:r>
              <a:rPr lang="ko-KR" altLang="en-US" sz="1500" dirty="0" err="1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건배사</a:t>
            </a:r>
            <a:r>
              <a:rPr lang="ko-KR" altLang="en-US" sz="1500" dirty="0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문구를 담음</a:t>
            </a:r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예쁜 디자인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으로</a:t>
            </a:r>
            <a:r>
              <a:rPr lang="ko-KR" altLang="en-US" sz="1500" dirty="0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2030 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여성 소비자층을 공략</a:t>
            </a:r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구입한 </a:t>
            </a:r>
            <a:r>
              <a:rPr lang="ko-KR" altLang="en-US" sz="15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부라더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소다 캔을 자연스럽게 </a:t>
            </a:r>
            <a:r>
              <a:rPr lang="ko-KR" altLang="en-US" sz="1500" dirty="0" err="1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인스타그램</a:t>
            </a:r>
            <a:r>
              <a:rPr lang="ko-KR" altLang="en-US" sz="15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올리도록 유도</a:t>
            </a:r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문구 조합에 따라 다양한 </a:t>
            </a:r>
            <a:r>
              <a:rPr lang="ko-KR" altLang="en-US" sz="1500" dirty="0" err="1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건배사</a:t>
            </a:r>
            <a:r>
              <a:rPr lang="ko-KR" altLang="en-US" sz="15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표현 가능</a:t>
            </a:r>
            <a:endParaRPr lang="en-US" altLang="ko-KR" sz="15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371" y="6034705"/>
            <a:ext cx="817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기대효과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예쁜 디자인을 선호하는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여성 소비자들의 마음을 사로잡는다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또한 그들이 가장 많이 이용하는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인스타그램을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통해 게시물을 올림으로써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소다의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올리다 메시지를 확산 시킬 수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8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124744"/>
            <a:ext cx="2592288" cy="367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1520" y="5304110"/>
            <a:ext cx="2592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야구장에 반입가능 한 점을 이용하여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SNS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사전홍보 통한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소다 방문계획 수립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311860" y="1124744"/>
            <a:ext cx="2592288" cy="3672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372200" y="1124744"/>
            <a:ext cx="2592288" cy="3672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48681" y="5304110"/>
            <a:ext cx="2592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팬들을 위한 맞춤형 스티커를 함께 제공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89559" y="5304110"/>
            <a:ext cx="2592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낮은 도수의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소다를 가볍게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부담 없이 즐기는 관객들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115" y="434979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,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그들의 목소리를 올리다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야구장편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9" y="3745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15 IMC 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1520" y="1124744"/>
            <a:ext cx="2592288" cy="367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1520" y="5232102"/>
            <a:ext cx="2592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소다를 올리다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관객들이 야구경기를 관람하며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소다를 마시는 상황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311860" y="1124744"/>
            <a:ext cx="2592288" cy="3672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48681" y="5232102"/>
            <a:ext cx="2592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5.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페트병이라는 점을 이용하여 다 마시고 난 후에는 응원도구로 이용가능 함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89559" y="5232102"/>
            <a:ext cx="2592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소다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그들의 목소리를 올리다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45543" y="1124744"/>
            <a:ext cx="2880320" cy="3672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" y="3745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16 IMC 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2115" y="434979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,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그들의 목소리를 올리다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-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야구장편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86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http://cfile2.uf.tistory.com/image/2507333453A8C7B833990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58"/>
            <a:ext cx="9180512" cy="68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" y="3745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17 IMC – ATL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9786" y="3318261"/>
            <a:ext cx="28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술을 잘 못 마시는 여자는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입꼬리가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내려가 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8160" y="3318260"/>
            <a:ext cx="280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동료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소다가 있잖아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직장동료가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소다를 건넨다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91242" y="6206843"/>
            <a:ext cx="281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내려가 있던 여자의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입꼬리가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올라간다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961" y="331826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회식자리에서 즐기지 못하는 한 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18396" y="3954593"/>
            <a:ext cx="2819505" cy="2127975"/>
          </a:xfrm>
          <a:prstGeom prst="rect">
            <a:avLst/>
          </a:prstGeom>
          <a:solidFill>
            <a:srgbClr val="92DED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097338" y="6206490"/>
            <a:ext cx="283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6. Na.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입꼬리를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올리다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962" y="6206490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내려간 입 옆에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표시</a:t>
            </a: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t="14179" r="11055" b="16892"/>
          <a:stretch/>
        </p:blipFill>
        <p:spPr>
          <a:xfrm>
            <a:off x="221175" y="1044780"/>
            <a:ext cx="2818800" cy="2127600"/>
          </a:xfrm>
          <a:prstGeom prst="rect">
            <a:avLst/>
          </a:prstGeom>
          <a:ln w="6350">
            <a:noFill/>
          </a:ln>
        </p:spPr>
      </p:pic>
      <p:sp>
        <p:nvSpPr>
          <p:cNvPr id="25" name="구름 24"/>
          <p:cNvSpPr/>
          <p:nvPr/>
        </p:nvSpPr>
        <p:spPr>
          <a:xfrm>
            <a:off x="1568286" y="1189229"/>
            <a:ext cx="268575" cy="140620"/>
          </a:xfrm>
          <a:prstGeom prst="cloud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654722" y="1238473"/>
            <a:ext cx="268575" cy="140620"/>
          </a:xfrm>
          <a:prstGeom prst="cloud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758243" y="4780797"/>
            <a:ext cx="1964218" cy="504298"/>
            <a:chOff x="1946635" y="2029620"/>
            <a:chExt cx="6467674" cy="1280066"/>
          </a:xfrm>
        </p:grpSpPr>
        <p:grpSp>
          <p:nvGrpSpPr>
            <p:cNvPr id="32" name="그룹 31"/>
            <p:cNvGrpSpPr/>
            <p:nvPr/>
          </p:nvGrpSpPr>
          <p:grpSpPr>
            <a:xfrm>
              <a:off x="4208087" y="2029620"/>
              <a:ext cx="4206222" cy="1075584"/>
              <a:chOff x="4208087" y="2029620"/>
              <a:chExt cx="4206222" cy="1075584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4208087" y="2401309"/>
                <a:ext cx="3825229" cy="609600"/>
                <a:chOff x="4208087" y="2401309"/>
                <a:chExt cx="3825229" cy="609600"/>
              </a:xfrm>
            </p:grpSpPr>
            <p:cxnSp>
              <p:nvCxnSpPr>
                <p:cNvPr id="38" name="직선 연결선 37"/>
                <p:cNvCxnSpPr/>
                <p:nvPr/>
              </p:nvCxnSpPr>
              <p:spPr>
                <a:xfrm>
                  <a:off x="4208087" y="24013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4208087" y="25537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4208087" y="27061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>
                  <a:off x="4208087" y="28585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>
                  <a:off x="4208087" y="3010909"/>
                  <a:ext cx="382522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5939918" y="2323970"/>
                <a:ext cx="1130611" cy="781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올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611810" y="2199766"/>
                <a:ext cx="1130611" cy="781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리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283698" y="2029620"/>
                <a:ext cx="1130611" cy="781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다</a:t>
                </a: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1946635" y="2204718"/>
              <a:ext cx="4988335" cy="110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부라더</a:t>
              </a:r>
              <a:r>
                <a:rPr lang="en-US" altLang="ko-KR" sz="20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#</a:t>
              </a:r>
              <a:r>
                <a:rPr lang="ko-KR" altLang="en-US" sz="10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소다를</a:t>
              </a: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38" y="4467541"/>
            <a:ext cx="1468388" cy="1099674"/>
          </a:xfrm>
          <a:prstGeom prst="rect">
            <a:avLst/>
          </a:prstGeom>
        </p:spPr>
      </p:pic>
      <p:pic>
        <p:nvPicPr>
          <p:cNvPr id="1026" name="Picture 2" descr="https://farm3.staticflickr.com/2754/4465464929_b93d6bc246_o.jpg">
            <a:hlinkClick r:id="rId5"/>
          </p:cNvPr>
          <p:cNvPicPr preferRelativeResize="0"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68"/>
          <a:stretch/>
        </p:blipFill>
        <p:spPr bwMode="auto">
          <a:xfrm>
            <a:off x="3169786" y="1044780"/>
            <a:ext cx="2818800" cy="212760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arm3.staticflickr.com/2754/4465464929_b93d6bc246_o.jpg">
            <a:hlinkClick r:id="rId5"/>
          </p:cNvPr>
          <p:cNvPicPr preferRelativeResize="0"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7" t="24025" r="25185" b="56281"/>
          <a:stretch/>
        </p:blipFill>
        <p:spPr bwMode="auto">
          <a:xfrm>
            <a:off x="221175" y="3954780"/>
            <a:ext cx="2818800" cy="212760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0077" y="453558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030" name="Picture 6" descr="아기, 엄마, 가족, 보기, 미소, 키즈, 심장, 사랑, 아이, 감정"/>
          <p:cNvPicPr preferRelativeResize="0"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3" t="25053" r="26302" b="50480"/>
          <a:stretch/>
        </p:blipFill>
        <p:spPr bwMode="auto">
          <a:xfrm>
            <a:off x="3169786" y="3954780"/>
            <a:ext cx="2818800" cy="212760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96" y="1044780"/>
            <a:ext cx="2818800" cy="2127600"/>
          </a:xfrm>
          <a:prstGeom prst="rect">
            <a:avLst/>
          </a:prstGeom>
          <a:ln w="635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8201397" y="3984069"/>
            <a:ext cx="928811" cy="34830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62115" y="434979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, ‘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입꼬리를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편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(15” )</a:t>
            </a:r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907037" y="229334"/>
            <a:ext cx="5397122" cy="5397122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3228252" y="481499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6777205" y="6396333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5074435" y="484621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/>
          <p:cNvSpPr/>
          <p:nvPr/>
        </p:nvSpPr>
        <p:spPr>
          <a:xfrm>
            <a:off x="776200" y="5823631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6100741" y="449636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>
            <a:off x="1829493" y="647168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/>
          <p:cNvSpPr/>
          <p:nvPr/>
        </p:nvSpPr>
        <p:spPr>
          <a:xfrm>
            <a:off x="254762" y="647828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/>
          <p:cNvSpPr/>
          <p:nvPr/>
        </p:nvSpPr>
        <p:spPr>
          <a:xfrm>
            <a:off x="2507717" y="509934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/>
          <p:cNvSpPr/>
          <p:nvPr/>
        </p:nvSpPr>
        <p:spPr>
          <a:xfrm>
            <a:off x="792530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254762" y="532890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/>
          <p:cNvSpPr/>
          <p:nvPr/>
        </p:nvSpPr>
        <p:spPr>
          <a:xfrm>
            <a:off x="2034123" y="604009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722194" y="477501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/>
          <p:cNvSpPr/>
          <p:nvPr/>
        </p:nvSpPr>
        <p:spPr>
          <a:xfrm>
            <a:off x="4046069" y="444501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/>
          <p:cNvSpPr/>
          <p:nvPr/>
        </p:nvSpPr>
        <p:spPr>
          <a:xfrm>
            <a:off x="8141328" y="509934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8064328" y="454322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5006670" y="591263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/>
          <p:cNvSpPr/>
          <p:nvPr/>
        </p:nvSpPr>
        <p:spPr>
          <a:xfrm>
            <a:off x="7095668" y="5969712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254762" y="4340138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3441054" y="5443371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/>
          <p:cNvSpPr/>
          <p:nvPr/>
        </p:nvSpPr>
        <p:spPr>
          <a:xfrm>
            <a:off x="4164555" y="560801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/>
          <p:cNvSpPr/>
          <p:nvPr/>
        </p:nvSpPr>
        <p:spPr>
          <a:xfrm>
            <a:off x="3237924" y="64574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/>
          <p:cNvSpPr/>
          <p:nvPr/>
        </p:nvSpPr>
        <p:spPr>
          <a:xfrm>
            <a:off x="5060676" y="621591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/>
          <p:cNvSpPr/>
          <p:nvPr/>
        </p:nvSpPr>
        <p:spPr>
          <a:xfrm>
            <a:off x="7585936" y="5418483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7431245" y="459722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/>
          <p:cNvSpPr/>
          <p:nvPr/>
        </p:nvSpPr>
        <p:spPr>
          <a:xfrm>
            <a:off x="6183686" y="549092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/>
          <p:cNvSpPr/>
          <p:nvPr/>
        </p:nvSpPr>
        <p:spPr>
          <a:xfrm>
            <a:off x="8844082" y="4895896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/>
          <p:cNvSpPr/>
          <p:nvPr/>
        </p:nvSpPr>
        <p:spPr>
          <a:xfrm>
            <a:off x="4208087" y="6481599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/>
          <p:cNvSpPr/>
          <p:nvPr/>
        </p:nvSpPr>
        <p:spPr>
          <a:xfrm>
            <a:off x="1030544" y="6462118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/>
          <p:cNvSpPr/>
          <p:nvPr/>
        </p:nvSpPr>
        <p:spPr>
          <a:xfrm>
            <a:off x="5814289" y="532449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/>
          <p:cNvSpPr/>
          <p:nvPr/>
        </p:nvSpPr>
        <p:spPr>
          <a:xfrm>
            <a:off x="1453677" y="536288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/>
          <p:cNvSpPr/>
          <p:nvPr/>
        </p:nvSpPr>
        <p:spPr>
          <a:xfrm>
            <a:off x="8293246" y="570593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/>
          <p:cNvSpPr/>
          <p:nvPr/>
        </p:nvSpPr>
        <p:spPr>
          <a:xfrm>
            <a:off x="5901652" y="4374055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/>
          <p:cNvSpPr/>
          <p:nvPr/>
        </p:nvSpPr>
        <p:spPr>
          <a:xfrm>
            <a:off x="5781493" y="5254877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/>
          <p:cNvSpPr/>
          <p:nvPr/>
        </p:nvSpPr>
        <p:spPr>
          <a:xfrm>
            <a:off x="7064682" y="505501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/>
          <p:cNvSpPr/>
          <p:nvPr/>
        </p:nvSpPr>
        <p:spPr>
          <a:xfrm>
            <a:off x="2381949" y="667839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8958536" y="660022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041047" y="5872139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1561689" y="4980015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/>
          <p:cNvSpPr/>
          <p:nvPr/>
        </p:nvSpPr>
        <p:spPr>
          <a:xfrm>
            <a:off x="5027030" y="5021658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/>
          <p:cNvSpPr/>
          <p:nvPr/>
        </p:nvSpPr>
        <p:spPr>
          <a:xfrm>
            <a:off x="2874164" y="6049712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8721200" y="432719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/>
          <p:cNvSpPr/>
          <p:nvPr/>
        </p:nvSpPr>
        <p:spPr>
          <a:xfrm>
            <a:off x="5713728" y="632129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7747954" y="6217040"/>
            <a:ext cx="108012" cy="108012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/>
          <p:cNvSpPr/>
          <p:nvPr/>
        </p:nvSpPr>
        <p:spPr>
          <a:xfrm>
            <a:off x="773453" y="4661042"/>
            <a:ext cx="257091" cy="257091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/>
          <p:cNvSpPr/>
          <p:nvPr/>
        </p:nvSpPr>
        <p:spPr>
          <a:xfrm>
            <a:off x="2099579" y="5538330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4790105" y="6097962"/>
            <a:ext cx="338336" cy="338336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5767734" y="6624570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/>
          <p:cNvSpPr/>
          <p:nvPr/>
        </p:nvSpPr>
        <p:spPr>
          <a:xfrm>
            <a:off x="8423630" y="5737569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/>
          <p:cNvSpPr/>
          <p:nvPr/>
        </p:nvSpPr>
        <p:spPr>
          <a:xfrm>
            <a:off x="6521347" y="5733156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/>
          <p:cNvSpPr/>
          <p:nvPr/>
        </p:nvSpPr>
        <p:spPr>
          <a:xfrm>
            <a:off x="4002762" y="5906737"/>
            <a:ext cx="216024" cy="216024"/>
          </a:xfrm>
          <a:prstGeom prst="ellipse">
            <a:avLst/>
          </a:prstGeom>
          <a:solidFill>
            <a:srgbClr val="91DFDF">
              <a:alpha val="4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3808691" y="1353464"/>
            <a:ext cx="1593813" cy="45719"/>
            <a:chOff x="4058307" y="1586936"/>
            <a:chExt cx="2281427" cy="407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058307" y="1627679"/>
              <a:ext cx="2281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4058307" y="1586936"/>
              <a:ext cx="2281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2680272" y="1545356"/>
            <a:ext cx="3701815" cy="526250"/>
            <a:chOff x="47494" y="1196494"/>
            <a:chExt cx="8777862" cy="1052500"/>
          </a:xfrm>
        </p:grpSpPr>
        <p:grpSp>
          <p:nvGrpSpPr>
            <p:cNvPr id="65" name="그룹 64"/>
            <p:cNvGrpSpPr/>
            <p:nvPr/>
          </p:nvGrpSpPr>
          <p:grpSpPr>
            <a:xfrm>
              <a:off x="400420" y="1412776"/>
              <a:ext cx="8424936" cy="609600"/>
              <a:chOff x="400420" y="1412776"/>
              <a:chExt cx="8424936" cy="6096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400420" y="14127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0420" y="15651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400420" y="17175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400420" y="18699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400420" y="20223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" y="1196494"/>
              <a:ext cx="1224136" cy="1052500"/>
            </a:xfrm>
            <a:prstGeom prst="rect">
              <a:avLst/>
            </a:prstGeom>
          </p:spPr>
        </p:pic>
      </p:grpSp>
      <p:sp>
        <p:nvSpPr>
          <p:cNvPr id="161" name="TextBox 160"/>
          <p:cNvSpPr txBox="1"/>
          <p:nvPr/>
        </p:nvSpPr>
        <p:spPr>
          <a:xfrm>
            <a:off x="3782879" y="976214"/>
            <a:ext cx="183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8BBC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Segoe UI Black" panose="020B0A02040204020203" pitchFamily="34" charset="0"/>
              </a:rPr>
              <a:t>CONTENTS</a:t>
            </a:r>
          </a:p>
        </p:txBody>
      </p:sp>
      <p:grpSp>
        <p:nvGrpSpPr>
          <p:cNvPr id="171" name="그룹 170"/>
          <p:cNvGrpSpPr/>
          <p:nvPr/>
        </p:nvGrpSpPr>
        <p:grpSpPr>
          <a:xfrm>
            <a:off x="2680272" y="2201396"/>
            <a:ext cx="3701815" cy="526250"/>
            <a:chOff x="47494" y="1196494"/>
            <a:chExt cx="8777862" cy="1052500"/>
          </a:xfrm>
        </p:grpSpPr>
        <p:grpSp>
          <p:nvGrpSpPr>
            <p:cNvPr id="172" name="그룹 171"/>
            <p:cNvGrpSpPr/>
            <p:nvPr/>
          </p:nvGrpSpPr>
          <p:grpSpPr>
            <a:xfrm>
              <a:off x="400420" y="1412776"/>
              <a:ext cx="8424936" cy="609600"/>
              <a:chOff x="400420" y="1412776"/>
              <a:chExt cx="8424936" cy="609600"/>
            </a:xfrm>
          </p:grpSpPr>
          <p:cxnSp>
            <p:nvCxnSpPr>
              <p:cNvPr id="174" name="직선 연결선 173"/>
              <p:cNvCxnSpPr/>
              <p:nvPr/>
            </p:nvCxnSpPr>
            <p:spPr>
              <a:xfrm>
                <a:off x="400420" y="14127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400420" y="15651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>
                <a:off x="400420" y="17175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/>
              <p:nvPr/>
            </p:nvCxnSpPr>
            <p:spPr>
              <a:xfrm>
                <a:off x="400420" y="18699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400420" y="20223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" y="1196494"/>
              <a:ext cx="1224136" cy="1052500"/>
            </a:xfrm>
            <a:prstGeom prst="rect">
              <a:avLst/>
            </a:prstGeom>
          </p:spPr>
        </p:pic>
      </p:grpSp>
      <p:grpSp>
        <p:nvGrpSpPr>
          <p:cNvPr id="179" name="그룹 178"/>
          <p:cNvGrpSpPr/>
          <p:nvPr/>
        </p:nvGrpSpPr>
        <p:grpSpPr>
          <a:xfrm>
            <a:off x="2680272" y="2857436"/>
            <a:ext cx="3701815" cy="526250"/>
            <a:chOff x="47494" y="1196494"/>
            <a:chExt cx="8777862" cy="1052500"/>
          </a:xfrm>
        </p:grpSpPr>
        <p:grpSp>
          <p:nvGrpSpPr>
            <p:cNvPr id="180" name="그룹 179"/>
            <p:cNvGrpSpPr/>
            <p:nvPr/>
          </p:nvGrpSpPr>
          <p:grpSpPr>
            <a:xfrm>
              <a:off x="400420" y="1412776"/>
              <a:ext cx="8424936" cy="609600"/>
              <a:chOff x="400420" y="1412776"/>
              <a:chExt cx="8424936" cy="609600"/>
            </a:xfrm>
          </p:grpSpPr>
          <p:cxnSp>
            <p:nvCxnSpPr>
              <p:cNvPr id="182" name="직선 연결선 181"/>
              <p:cNvCxnSpPr/>
              <p:nvPr/>
            </p:nvCxnSpPr>
            <p:spPr>
              <a:xfrm>
                <a:off x="400420" y="14127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>
                <a:off x="400420" y="15651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>
                <a:off x="400420" y="17175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>
                <a:off x="400420" y="18699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>
                <a:off x="400420" y="20223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" y="1196494"/>
              <a:ext cx="1224136" cy="1052500"/>
            </a:xfrm>
            <a:prstGeom prst="rect">
              <a:avLst/>
            </a:prstGeom>
          </p:spPr>
        </p:pic>
      </p:grpSp>
      <p:grpSp>
        <p:nvGrpSpPr>
          <p:cNvPr id="187" name="그룹 186"/>
          <p:cNvGrpSpPr/>
          <p:nvPr/>
        </p:nvGrpSpPr>
        <p:grpSpPr>
          <a:xfrm>
            <a:off x="2680272" y="3513476"/>
            <a:ext cx="3701815" cy="526250"/>
            <a:chOff x="47494" y="1196494"/>
            <a:chExt cx="8777862" cy="1052500"/>
          </a:xfrm>
        </p:grpSpPr>
        <p:grpSp>
          <p:nvGrpSpPr>
            <p:cNvPr id="188" name="그룹 187"/>
            <p:cNvGrpSpPr/>
            <p:nvPr/>
          </p:nvGrpSpPr>
          <p:grpSpPr>
            <a:xfrm>
              <a:off x="400420" y="1412776"/>
              <a:ext cx="8424936" cy="609600"/>
              <a:chOff x="400420" y="1412776"/>
              <a:chExt cx="8424936" cy="609600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>
                <a:off x="400420" y="14127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>
                <a:off x="400420" y="15651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400420" y="17175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400420" y="18699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>
                <a:off x="400420" y="20223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" y="1196494"/>
              <a:ext cx="1224136" cy="1052500"/>
            </a:xfrm>
            <a:prstGeom prst="rect">
              <a:avLst/>
            </a:prstGeom>
          </p:spPr>
        </p:pic>
      </p:grpSp>
      <p:grpSp>
        <p:nvGrpSpPr>
          <p:cNvPr id="195" name="그룹 194"/>
          <p:cNvGrpSpPr/>
          <p:nvPr/>
        </p:nvGrpSpPr>
        <p:grpSpPr>
          <a:xfrm>
            <a:off x="2680272" y="4169516"/>
            <a:ext cx="3701815" cy="526250"/>
            <a:chOff x="47494" y="1196494"/>
            <a:chExt cx="8777862" cy="1052500"/>
          </a:xfrm>
        </p:grpSpPr>
        <p:grpSp>
          <p:nvGrpSpPr>
            <p:cNvPr id="196" name="그룹 195"/>
            <p:cNvGrpSpPr/>
            <p:nvPr/>
          </p:nvGrpSpPr>
          <p:grpSpPr>
            <a:xfrm>
              <a:off x="400420" y="1412776"/>
              <a:ext cx="8424936" cy="609600"/>
              <a:chOff x="400420" y="1412776"/>
              <a:chExt cx="8424936" cy="609600"/>
            </a:xfrm>
          </p:grpSpPr>
          <p:cxnSp>
            <p:nvCxnSpPr>
              <p:cNvPr id="198" name="직선 연결선 197"/>
              <p:cNvCxnSpPr/>
              <p:nvPr/>
            </p:nvCxnSpPr>
            <p:spPr>
              <a:xfrm>
                <a:off x="400420" y="14127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400420" y="15651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>
                <a:off x="400420" y="17175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>
                <a:off x="400420" y="18699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>
                <a:off x="400420" y="2022376"/>
                <a:ext cx="84249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" y="1196494"/>
              <a:ext cx="1224136" cy="105250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3720579" y="1593739"/>
            <a:ext cx="1693092" cy="6232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01 </a:t>
            </a:r>
            <a:r>
              <a:rPr lang="ko-KR" altLang="en-US" sz="2400" dirty="0">
                <a:solidFill>
                  <a:srgbClr val="08BBC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  <a:endParaRPr lang="en-US" altLang="ko-KR" sz="2400" dirty="0">
              <a:solidFill>
                <a:srgbClr val="08BBC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  <a:p>
            <a:endParaRPr lang="en-US" altLang="ko-KR" sz="1050" dirty="0">
              <a:solidFill>
                <a:srgbClr val="08BBC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20579" y="2276872"/>
            <a:ext cx="17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8BBC0"/>
                </a:solidFill>
                <a:ea typeface="210 맨발의청춘 R"/>
              </a:rPr>
              <a:t>02 </a:t>
            </a:r>
            <a:r>
              <a:rPr lang="ko-KR" altLang="en-US" sz="2400" dirty="0" err="1">
                <a:solidFill>
                  <a:srgbClr val="08BBC0"/>
                </a:solidFill>
                <a:ea typeface="210 맨발의청춘 R"/>
              </a:rPr>
              <a:t>타겟선정</a:t>
            </a:r>
            <a:endParaRPr lang="ko-KR" altLang="en-US" sz="2400" dirty="0">
              <a:solidFill>
                <a:srgbClr val="08BBC0"/>
              </a:solidFill>
              <a:ea typeface="210 맨발의청춘 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0579" y="2924944"/>
            <a:ext cx="178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8BBC0"/>
                </a:solidFill>
                <a:ea typeface="210 맨발의청춘 R"/>
              </a:rPr>
              <a:t>03 </a:t>
            </a:r>
            <a:r>
              <a:rPr lang="ko-KR" altLang="en-US" sz="2400" dirty="0" err="1">
                <a:solidFill>
                  <a:srgbClr val="08BBC0"/>
                </a:solidFill>
                <a:ea typeface="210 맨발의청춘 R"/>
              </a:rPr>
              <a:t>컨셉도출</a:t>
            </a:r>
            <a:endParaRPr lang="ko-KR" altLang="en-US" sz="2400" dirty="0">
              <a:solidFill>
                <a:srgbClr val="08BBC0"/>
              </a:solidFill>
              <a:ea typeface="210 맨발의청춘 R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720579" y="3573016"/>
            <a:ext cx="170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8BBC0"/>
                </a:solidFill>
                <a:ea typeface="210 맨발의청춘 R"/>
              </a:rPr>
              <a:t>04 IMC</a:t>
            </a:r>
            <a:endParaRPr lang="ko-KR" altLang="en-US" sz="2400" dirty="0">
              <a:solidFill>
                <a:srgbClr val="08BBC0"/>
              </a:solidFill>
              <a:ea typeface="210 맨발의청춘 R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20579" y="4236570"/>
            <a:ext cx="177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8BBC0"/>
                </a:solidFill>
                <a:ea typeface="210 맨발의청춘 R"/>
              </a:rPr>
              <a:t>05 </a:t>
            </a:r>
            <a:r>
              <a:rPr lang="ko-KR" altLang="en-US" sz="2400" dirty="0">
                <a:solidFill>
                  <a:srgbClr val="08BBC0"/>
                </a:solidFill>
                <a:ea typeface="210 맨발의청춘 R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75487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http://cfile2.uf.tistory.com/image/2507333453A8C7B8339907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62"/>
            <a:ext cx="9144000" cy="68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115" y="434979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, ‘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술잔을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편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(30” )</a:t>
            </a:r>
            <a:endParaRPr lang="ko-KR" altLang="en-US" dirty="0"/>
          </a:p>
        </p:txBody>
      </p:sp>
      <p:pic>
        <p:nvPicPr>
          <p:cNvPr id="44" name="Picture 6" descr="http://www.leejungeun.com/image/2012/0331_002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796" y="4853556"/>
            <a:ext cx="267157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https://scontent.cdninstagram.com/t51.2885-15/e15/12751584_1052791891443775_1646204529_n.jpg?ig_cache_key=MTE5NzA1MDE3MTE4MjM0NDE4Ng%3D%3D.2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0" y="4853556"/>
            <a:ext cx="2671573" cy="13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99079" y="967917"/>
            <a:ext cx="8325009" cy="1371600"/>
            <a:chOff x="183948" y="911513"/>
            <a:chExt cx="8325009" cy="1371600"/>
          </a:xfrm>
        </p:grpSpPr>
        <p:pic>
          <p:nvPicPr>
            <p:cNvPr id="49" name="Picture 2" descr="http://cfile3.uf.tistory.com/image/25194E3752E09AE705C64C"/>
            <p:cNvPicPr preferRelativeResize="0"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2" b="6037"/>
            <a:stretch/>
          </p:blipFill>
          <p:spPr bwMode="auto">
            <a:xfrm>
              <a:off x="3010666" y="911513"/>
              <a:ext cx="267157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http://image.chosun.com/sitedata/image/201412/18/2014121803473_0.jpg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48" y="911513"/>
              <a:ext cx="267157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http://cfile7.uf.tistory.com/image/227A9D41544485BA2B7A7D"/>
            <p:cNvPicPr preferRelativeResize="0">
              <a:picLocks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0000"/>
            <a:stretch/>
          </p:blipFill>
          <p:spPr bwMode="auto">
            <a:xfrm>
              <a:off x="5837384" y="911513"/>
              <a:ext cx="267157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>
            <a:off x="331303" y="2401777"/>
            <a:ext cx="2739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회식을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가서 계속 술을 마시는 상황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 술자리를 즐기지 못하는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화사원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83308" y="2428021"/>
            <a:ext cx="286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결국 과음의 영향으로 토를 하는 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58871" y="2428020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그런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걱정해주는 동료 여직원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6" name="Picture 14" descr="http://mblogthumb4.phinf.naver.net/20141103_215/shoot2104_141502659649299KEs_JPEG/05145.jpg?type=w2"/>
          <p:cNvPicPr preferRelativeResize="0">
            <a:picLocks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8280" r="5402" b="13193"/>
          <a:stretch/>
        </p:blipFill>
        <p:spPr bwMode="auto">
          <a:xfrm>
            <a:off x="6072379" y="2876741"/>
            <a:ext cx="267157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image.chosun.com/sitedata/image/201412/18/2014121803473_0.jp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94" y="2876741"/>
            <a:ext cx="267157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http://ilyo.co.kr/contents/article/images/2015/0920/1442758846738315.jpg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2" y="2876741"/>
            <a:ext cx="2671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407694" y="4349500"/>
            <a:ext cx="2699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 광고를 본 후 편의점에서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소다를 구입한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259905" y="4349500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다음날 또 다시 회식에 참가한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64572" y="4332290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미리 주문한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부라더를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에게 건네는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98982" y="6293716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7.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소다와 함께 웃기 시작한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211677" y="6293715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다같이 웃으며 술잔을 드는 장면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52515" y="6293716"/>
            <a:ext cx="269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9. Na.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 술잔을 올리다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77" y="2876742"/>
            <a:ext cx="2691801" cy="137942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08165" y="3193209"/>
            <a:ext cx="26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58871" y="4843704"/>
            <a:ext cx="2718907" cy="1381452"/>
            <a:chOff x="6097338" y="3954593"/>
            <a:chExt cx="2840563" cy="2127975"/>
          </a:xfrm>
        </p:grpSpPr>
        <p:sp>
          <p:nvSpPr>
            <p:cNvPr id="113" name="직사각형 112"/>
            <p:cNvSpPr/>
            <p:nvPr/>
          </p:nvSpPr>
          <p:spPr>
            <a:xfrm>
              <a:off x="6118396" y="3954593"/>
              <a:ext cx="2819505" cy="2127975"/>
            </a:xfrm>
            <a:prstGeom prst="rect">
              <a:avLst/>
            </a:prstGeom>
            <a:solidFill>
              <a:srgbClr val="92DE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6758243" y="4780797"/>
              <a:ext cx="1964218" cy="504298"/>
              <a:chOff x="1946635" y="2029620"/>
              <a:chExt cx="6467674" cy="1280066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4208087" y="2029620"/>
                <a:ext cx="4206222" cy="1075584"/>
                <a:chOff x="4208087" y="2029620"/>
                <a:chExt cx="4206222" cy="1075584"/>
              </a:xfrm>
            </p:grpSpPr>
            <p:grpSp>
              <p:nvGrpSpPr>
                <p:cNvPr id="117" name="그룹 116"/>
                <p:cNvGrpSpPr/>
                <p:nvPr/>
              </p:nvGrpSpPr>
              <p:grpSpPr>
                <a:xfrm>
                  <a:off x="4208087" y="2401309"/>
                  <a:ext cx="3825229" cy="609600"/>
                  <a:chOff x="4208087" y="2401309"/>
                  <a:chExt cx="3825229" cy="609600"/>
                </a:xfrm>
              </p:grpSpPr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4208087" y="24013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4208087" y="25537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4208087" y="27061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4208087" y="28585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4208087" y="30109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8" name="TextBox 117"/>
                <p:cNvSpPr txBox="1"/>
                <p:nvPr/>
              </p:nvSpPr>
              <p:spPr>
                <a:xfrm>
                  <a:off x="5939918" y="2323970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올</a:t>
                  </a: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6611810" y="2199766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리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7283698" y="2029620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다</a:t>
                  </a:r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1946635" y="2204718"/>
                <a:ext cx="4988335" cy="1104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solidFill>
                      <a:srgbClr val="08BBC0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부라더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#</a:t>
                </a:r>
                <a:r>
                  <a:rPr lang="ko-KR" altLang="en-US" sz="1000" dirty="0">
                    <a:solidFill>
                      <a:srgbClr val="08BBC0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소다를</a:t>
                </a:r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38" y="4467541"/>
              <a:ext cx="1468388" cy="109967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49" y="3745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18 IMC – ATL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http://cfile2.uf.tistory.com/image/2507333453A8C7B833990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" y="3745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19 IMC – ATL</a:t>
            </a:r>
            <a:endParaRPr lang="ko-KR" altLang="en-US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7445041" y="4780797"/>
            <a:ext cx="1277420" cy="423740"/>
            <a:chOff x="4208087" y="2029620"/>
            <a:chExt cx="4206222" cy="1075584"/>
          </a:xfrm>
        </p:grpSpPr>
        <p:grpSp>
          <p:nvGrpSpPr>
            <p:cNvPr id="4" name="그룹 33"/>
            <p:cNvGrpSpPr/>
            <p:nvPr/>
          </p:nvGrpSpPr>
          <p:grpSpPr>
            <a:xfrm>
              <a:off x="4208087" y="2401309"/>
              <a:ext cx="3825229" cy="609600"/>
              <a:chOff x="4208087" y="2401309"/>
              <a:chExt cx="3825229" cy="609600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4208087" y="24013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208087" y="25537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4208087" y="27061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208087" y="28585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4208087" y="3010909"/>
                <a:ext cx="38252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5939918" y="2323970"/>
              <a:ext cx="1130611" cy="78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올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11810" y="2199766"/>
              <a:ext cx="1130611" cy="78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83698" y="2029620"/>
              <a:ext cx="1130611" cy="781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077" y="453558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</a:t>
            </a:r>
            <a:endParaRPr lang="ko-KR" altLang="en-US" b="1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2115" y="434979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#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소다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, ‘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말을 올리다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’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편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(30” )</a:t>
            </a:r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4" cstate="print"/>
          <a:srcRect l="39585" t="22438" r="35173" b="51230"/>
          <a:stretch>
            <a:fillRect/>
          </a:stretch>
        </p:blipFill>
        <p:spPr bwMode="auto">
          <a:xfrm>
            <a:off x="5940152" y="908720"/>
            <a:ext cx="295232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 l="23956" t="37081" r="47081" b="25120"/>
          <a:stretch>
            <a:fillRect/>
          </a:stretch>
        </p:blipFill>
        <p:spPr bwMode="auto">
          <a:xfrm>
            <a:off x="539551" y="908720"/>
            <a:ext cx="2520281" cy="144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6" cstate="print"/>
          <a:srcRect l="61181" t="32342" r="24874" b="48719"/>
          <a:stretch>
            <a:fillRect/>
          </a:stretch>
        </p:blipFill>
        <p:spPr bwMode="auto">
          <a:xfrm>
            <a:off x="3203848" y="908720"/>
            <a:ext cx="259228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7"/>
          <p:cNvGrpSpPr/>
          <p:nvPr/>
        </p:nvGrpSpPr>
        <p:grpSpPr>
          <a:xfrm>
            <a:off x="611560" y="4797152"/>
            <a:ext cx="2448272" cy="1368152"/>
            <a:chOff x="5940152" y="3573016"/>
            <a:chExt cx="2808312" cy="1512168"/>
          </a:xfrm>
        </p:grpSpPr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 l="23982" t="41304" r="59497" b="42274"/>
            <a:stretch>
              <a:fillRect/>
            </a:stretch>
          </p:blipFill>
          <p:spPr bwMode="auto">
            <a:xfrm>
              <a:off x="5940152" y="3573016"/>
              <a:ext cx="2808312" cy="1507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8" b="16667"/>
            <a:stretch>
              <a:fillRect/>
            </a:stretch>
          </p:blipFill>
          <p:spPr>
            <a:xfrm>
              <a:off x="6300192" y="4005064"/>
              <a:ext cx="360040" cy="1080120"/>
            </a:xfrm>
            <a:prstGeom prst="rect">
              <a:avLst/>
            </a:prstGeom>
            <a:ln>
              <a:noFill/>
            </a:ln>
            <a:effectLst>
              <a:outerShdw blurRad="241300" dist="101600" dir="1800000" sx="97000" sy="97000" algn="tl" rotWithShape="0">
                <a:srgbClr val="333333">
                  <a:alpha val="76000"/>
                </a:srgbClr>
              </a:outerShdw>
            </a:effectLst>
          </p:spPr>
        </p:pic>
      </p:grp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9" cstate="print"/>
          <a:srcRect l="20317" t="38639" r="47081" b="22721"/>
          <a:stretch>
            <a:fillRect/>
          </a:stretch>
        </p:blipFill>
        <p:spPr bwMode="auto">
          <a:xfrm>
            <a:off x="3203848" y="4797152"/>
            <a:ext cx="259228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34"/>
          <p:cNvGrpSpPr/>
          <p:nvPr/>
        </p:nvGrpSpPr>
        <p:grpSpPr>
          <a:xfrm>
            <a:off x="5940152" y="4797152"/>
            <a:ext cx="2987823" cy="1440160"/>
            <a:chOff x="6097338" y="3954593"/>
            <a:chExt cx="2840563" cy="2127975"/>
          </a:xfrm>
        </p:grpSpPr>
        <p:sp>
          <p:nvSpPr>
            <p:cNvPr id="30" name="직사각형 29"/>
            <p:cNvSpPr/>
            <p:nvPr/>
          </p:nvSpPr>
          <p:spPr>
            <a:xfrm>
              <a:off x="6118396" y="3954593"/>
              <a:ext cx="2819505" cy="2127975"/>
            </a:xfrm>
            <a:prstGeom prst="rect">
              <a:avLst/>
            </a:prstGeom>
            <a:solidFill>
              <a:srgbClr val="92DED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113"/>
            <p:cNvGrpSpPr/>
            <p:nvPr/>
          </p:nvGrpSpPr>
          <p:grpSpPr>
            <a:xfrm>
              <a:off x="6758243" y="4780797"/>
              <a:ext cx="1964218" cy="504298"/>
              <a:chOff x="1946635" y="2029620"/>
              <a:chExt cx="6467674" cy="1280066"/>
            </a:xfrm>
          </p:grpSpPr>
          <p:grpSp>
            <p:nvGrpSpPr>
              <p:cNvPr id="11" name="그룹 114"/>
              <p:cNvGrpSpPr/>
              <p:nvPr/>
            </p:nvGrpSpPr>
            <p:grpSpPr>
              <a:xfrm>
                <a:off x="4208087" y="2029620"/>
                <a:ext cx="4206222" cy="1075584"/>
                <a:chOff x="4208087" y="2029620"/>
                <a:chExt cx="4206222" cy="1075584"/>
              </a:xfrm>
            </p:grpSpPr>
            <p:grpSp>
              <p:nvGrpSpPr>
                <p:cNvPr id="12" name="그룹 116"/>
                <p:cNvGrpSpPr/>
                <p:nvPr/>
              </p:nvGrpSpPr>
              <p:grpSpPr>
                <a:xfrm>
                  <a:off x="4208087" y="2401309"/>
                  <a:ext cx="3825229" cy="609600"/>
                  <a:chOff x="4208087" y="2401309"/>
                  <a:chExt cx="3825229" cy="609600"/>
                </a:xfrm>
              </p:grpSpPr>
              <p:cxnSp>
                <p:nvCxnSpPr>
                  <p:cNvPr id="50" name="직선 연결선 49"/>
                  <p:cNvCxnSpPr/>
                  <p:nvPr/>
                </p:nvCxnSpPr>
                <p:spPr>
                  <a:xfrm>
                    <a:off x="4208087" y="24013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/>
                  <p:cNvCxnSpPr/>
                  <p:nvPr/>
                </p:nvCxnSpPr>
                <p:spPr>
                  <a:xfrm>
                    <a:off x="4208087" y="25537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4208087" y="27061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/>
                  <p:cNvCxnSpPr/>
                  <p:nvPr/>
                </p:nvCxnSpPr>
                <p:spPr>
                  <a:xfrm>
                    <a:off x="4208087" y="28585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/>
                  <p:cNvCxnSpPr/>
                  <p:nvPr/>
                </p:nvCxnSpPr>
                <p:spPr>
                  <a:xfrm>
                    <a:off x="4208087" y="3010909"/>
                    <a:ext cx="382522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5939918" y="2323970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올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611810" y="2199766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리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283698" y="2029620"/>
                  <a:ext cx="1130611" cy="781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b="1" dirty="0"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다</a:t>
                  </a:r>
                </a:p>
              </p:txBody>
            </p:sp>
          </p:grpSp>
          <p:sp>
            <p:nvSpPr>
              <p:cNvPr id="34" name="직사각형 33"/>
              <p:cNvSpPr/>
              <p:nvPr/>
            </p:nvSpPr>
            <p:spPr>
              <a:xfrm>
                <a:off x="1946635" y="2204718"/>
                <a:ext cx="4988335" cy="1104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solidFill>
                      <a:srgbClr val="08BBC0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부라더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#</a:t>
                </a:r>
                <a:r>
                  <a:rPr lang="ko-KR" altLang="en-US" sz="1000" dirty="0">
                    <a:solidFill>
                      <a:srgbClr val="08BBC0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소다를</a:t>
                </a:r>
              </a:p>
            </p:txBody>
          </p:sp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338" y="4467541"/>
              <a:ext cx="1468388" cy="1099674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95536" y="2420888"/>
            <a:ext cx="210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1. </a:t>
            </a:r>
            <a:r>
              <a:rPr lang="ko-KR" altLang="en-US" sz="1200" dirty="0">
                <a:latin typeface="210 맨발의청춘 B"/>
                <a:ea typeface="210 맨발의청춘 R"/>
              </a:rPr>
              <a:t>심하게 다툰 </a:t>
            </a:r>
            <a:r>
              <a:rPr lang="en-US" altLang="ko-KR" sz="1200" dirty="0">
                <a:latin typeface="210 맨발의청춘 B"/>
                <a:ea typeface="210 맨발의청춘 R"/>
              </a:rPr>
              <a:t>A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선배와 </a:t>
            </a:r>
            <a:r>
              <a:rPr lang="en-US" altLang="ko-KR" sz="1200" dirty="0">
                <a:latin typeface="210 맨발의청춘 B"/>
                <a:ea typeface="210 맨발의청춘 R"/>
              </a:rPr>
              <a:t>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05412" y="2361973"/>
            <a:ext cx="362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 2. </a:t>
            </a:r>
            <a:r>
              <a:rPr lang="ko-KR" altLang="en-US" sz="1200" dirty="0">
                <a:latin typeface="210 맨발의청춘 B"/>
                <a:ea typeface="210 맨발의청춘 R"/>
              </a:rPr>
              <a:t>며칠 후 </a:t>
            </a:r>
            <a:r>
              <a:rPr lang="en-US" altLang="ko-KR" sz="1200" dirty="0">
                <a:latin typeface="210 맨발의청춘 B"/>
                <a:ea typeface="210 맨발의청춘 R"/>
              </a:rPr>
              <a:t>, A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선배에게 저녁에 만나고 싶다는 말을 </a:t>
            </a:r>
            <a:endParaRPr lang="en-US" altLang="ko-KR" sz="1200" dirty="0">
              <a:latin typeface="210 맨발의청춘 B"/>
              <a:ea typeface="210 맨발의청춘 R"/>
            </a:endParaRPr>
          </a:p>
          <a:p>
            <a:r>
              <a:rPr lang="ko-KR" altLang="en-US" sz="1200" dirty="0">
                <a:latin typeface="210 맨발의청춘 B"/>
                <a:ea typeface="210 맨발의청춘 R"/>
              </a:rPr>
              <a:t>     전한 </a:t>
            </a:r>
            <a:r>
              <a:rPr lang="en-US" altLang="ko-KR" sz="1200" dirty="0">
                <a:latin typeface="210 맨발의청춘 B"/>
                <a:ea typeface="210 맨발의청춘 R"/>
              </a:rPr>
              <a:t>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7544" y="4221088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3. A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선배와의 만남에 </a:t>
            </a:r>
            <a:r>
              <a:rPr lang="ko-KR" altLang="en-US" sz="1200" dirty="0" err="1">
                <a:latin typeface="210 맨발의청춘 B"/>
                <a:ea typeface="210 맨발의청춘 R"/>
              </a:rPr>
              <a:t>부라더</a:t>
            </a:r>
            <a:r>
              <a:rPr lang="ko-KR" altLang="en-US" sz="1200" dirty="0">
                <a:latin typeface="210 맨발의청춘 B"/>
                <a:ea typeface="210 맨발의청춘 R"/>
              </a:rPr>
              <a:t> 소다를 준비</a:t>
            </a:r>
            <a:endParaRPr lang="en-US" altLang="ko-KR" sz="1200" dirty="0">
              <a:latin typeface="210 맨발의청춘 B"/>
              <a:ea typeface="210 맨발의청춘 R"/>
            </a:endParaRPr>
          </a:p>
          <a:p>
            <a:r>
              <a:rPr lang="en-US" altLang="ko-KR" sz="1200" dirty="0">
                <a:latin typeface="210 맨발의청춘 B"/>
                <a:ea typeface="210 맨발의청춘 R"/>
              </a:rPr>
              <a:t>  </a:t>
            </a:r>
            <a:r>
              <a:rPr lang="ko-KR" altLang="en-US" sz="1200" dirty="0">
                <a:latin typeface="210 맨발의청춘 B"/>
                <a:ea typeface="210 맨발의청춘 R"/>
              </a:rPr>
              <a:t>하는 </a:t>
            </a:r>
            <a:r>
              <a:rPr lang="en-US" altLang="ko-KR" sz="1200" dirty="0">
                <a:latin typeface="210 맨발의청춘 B"/>
                <a:ea typeface="210 맨발의청춘 R"/>
              </a:rPr>
              <a:t>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03848" y="4221088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4. </a:t>
            </a:r>
            <a:r>
              <a:rPr lang="ko-KR" altLang="en-US" sz="1200" dirty="0" err="1">
                <a:latin typeface="210 맨발의청춘 B"/>
                <a:ea typeface="210 맨발의청춘 R"/>
              </a:rPr>
              <a:t>부라더</a:t>
            </a:r>
            <a:r>
              <a:rPr lang="ko-KR" altLang="en-US" sz="1200" dirty="0">
                <a:latin typeface="210 맨발의청춘 B"/>
                <a:ea typeface="210 맨발의청춘 R"/>
              </a:rPr>
              <a:t> 소다를 나눠 마시며 사과의 말을 올리는</a:t>
            </a:r>
            <a:r>
              <a:rPr lang="en-US" altLang="ko-KR" sz="1200" dirty="0">
                <a:latin typeface="210 맨발의청춘 B"/>
                <a:ea typeface="210 맨발의청춘 R"/>
              </a:rPr>
              <a:t> 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9552" y="6237312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 6.  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후배에 대한 앙금을 풀고 웃기 시작</a:t>
            </a:r>
            <a:endParaRPr lang="en-US" altLang="ko-KR" sz="1200" dirty="0">
              <a:latin typeface="210 맨발의청춘 B"/>
              <a:ea typeface="210 맨발의청춘 R"/>
            </a:endParaRPr>
          </a:p>
          <a:p>
            <a:r>
              <a:rPr lang="en-US" altLang="ko-KR" sz="1200" dirty="0">
                <a:latin typeface="210 맨발의청춘 B"/>
                <a:ea typeface="210 맨발의청춘 R"/>
              </a:rPr>
              <a:t>     </a:t>
            </a:r>
            <a:r>
              <a:rPr lang="ko-KR" altLang="en-US" sz="1200" dirty="0">
                <a:latin typeface="210 맨발의청춘 B"/>
                <a:ea typeface="210 맨발의청춘 R"/>
              </a:rPr>
              <a:t>하는 </a:t>
            </a:r>
            <a:r>
              <a:rPr lang="en-US" altLang="ko-KR" sz="1200" dirty="0">
                <a:latin typeface="210 맨발의청춘 B"/>
                <a:ea typeface="210 맨발의청춘 R"/>
              </a:rPr>
              <a:t>A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31840" y="6237312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7. </a:t>
            </a:r>
            <a:r>
              <a:rPr lang="ko-KR" altLang="en-US" sz="1200" dirty="0">
                <a:latin typeface="210 맨발의청춘 B"/>
                <a:ea typeface="210 맨발의청춘 R"/>
              </a:rPr>
              <a:t>다음날 학교에서 웃으면서 이야기 하는</a:t>
            </a:r>
            <a:endParaRPr lang="en-US" altLang="ko-KR" sz="1200" dirty="0">
              <a:latin typeface="210 맨발의청춘 B"/>
              <a:ea typeface="210 맨발의청춘 R"/>
            </a:endParaRPr>
          </a:p>
          <a:p>
            <a:r>
              <a:rPr lang="ko-KR" altLang="en-US" sz="1200" dirty="0">
                <a:latin typeface="210 맨발의청춘 B"/>
                <a:ea typeface="210 맨발의청춘 R"/>
              </a:rPr>
              <a:t>    </a:t>
            </a:r>
            <a:r>
              <a:rPr lang="en-US" altLang="ko-KR" sz="1200" dirty="0">
                <a:latin typeface="210 맨발의청춘 B"/>
                <a:ea typeface="210 맨발의청춘 R"/>
              </a:rPr>
              <a:t>A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선배와 </a:t>
            </a:r>
            <a:r>
              <a:rPr lang="en-US" altLang="ko-KR" sz="1200" dirty="0">
                <a:latin typeface="210 맨발의청춘 B"/>
                <a:ea typeface="210 맨발의청춘 R"/>
              </a:rPr>
              <a:t>B</a:t>
            </a:r>
            <a:r>
              <a:rPr lang="ko-KR" altLang="en-US" sz="1200" dirty="0">
                <a:latin typeface="210 맨발의청춘 B"/>
                <a:ea typeface="210 맨발의청춘 R"/>
              </a:rPr>
              <a:t>후배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012160" y="6309320"/>
            <a:ext cx="219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8. Na. </a:t>
            </a:r>
            <a:r>
              <a:rPr lang="ko-KR" altLang="en-US" sz="1200" dirty="0" err="1">
                <a:latin typeface="210 맨발의청춘 B"/>
                <a:ea typeface="210 맨발의청춘 R"/>
              </a:rPr>
              <a:t>부라더</a:t>
            </a:r>
            <a:r>
              <a:rPr lang="ko-KR" altLang="en-US" sz="1200" dirty="0">
                <a:latin typeface="210 맨발의청춘 B"/>
                <a:ea typeface="210 맨발의청춘 R"/>
              </a:rPr>
              <a:t> 소다 말을 올리다</a:t>
            </a:r>
          </a:p>
        </p:txBody>
      </p:sp>
      <p:grpSp>
        <p:nvGrpSpPr>
          <p:cNvPr id="8" name="그룹 32"/>
          <p:cNvGrpSpPr/>
          <p:nvPr/>
        </p:nvGrpSpPr>
        <p:grpSpPr>
          <a:xfrm>
            <a:off x="539552" y="2780928"/>
            <a:ext cx="2520280" cy="1440160"/>
            <a:chOff x="3203848" y="980728"/>
            <a:chExt cx="5292588" cy="3276051"/>
          </a:xfrm>
        </p:grpSpPr>
        <p:pic>
          <p:nvPicPr>
            <p:cNvPr id="26" name="Picture 15"/>
            <p:cNvPicPr>
              <a:picLocks noChangeAspect="1" noChangeArrowheads="1"/>
            </p:cNvPicPr>
            <p:nvPr/>
          </p:nvPicPr>
          <p:blipFill>
            <a:blip r:embed="rId11" cstate="print"/>
            <a:srcRect l="55197" t="40319" r="24958" b="39521"/>
            <a:stretch>
              <a:fillRect/>
            </a:stretch>
          </p:blipFill>
          <p:spPr bwMode="auto">
            <a:xfrm>
              <a:off x="3203848" y="980728"/>
              <a:ext cx="5292588" cy="3024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111" t="3704" r="-11111" b="48149"/>
            <a:stretch>
              <a:fillRect/>
            </a:stretch>
          </p:blipFill>
          <p:spPr>
            <a:xfrm>
              <a:off x="5921663" y="2714556"/>
              <a:ext cx="443126" cy="576063"/>
            </a:xfrm>
            <a:prstGeom prst="rect">
              <a:avLst/>
            </a:prstGeom>
            <a:ln>
              <a:noFill/>
            </a:ln>
            <a:effectLst>
              <a:outerShdw blurRad="241300" dist="101600" dir="1800000" sx="97000" sy="97000" algn="tl" rotWithShape="0">
                <a:srgbClr val="333333">
                  <a:alpha val="76000"/>
                </a:srgbClr>
              </a:outerShdw>
            </a:effec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69" r="-11111" b="-11109"/>
            <a:stretch>
              <a:fillRect/>
            </a:stretch>
          </p:blipFill>
          <p:spPr>
            <a:xfrm>
              <a:off x="5921663" y="3781526"/>
              <a:ext cx="432049" cy="475253"/>
            </a:xfrm>
            <a:prstGeom prst="rect">
              <a:avLst/>
            </a:prstGeom>
            <a:ln>
              <a:noFill/>
            </a:ln>
            <a:effectLst>
              <a:outerShdw blurRad="241300" dist="101600" dir="1800000" sx="97000" sy="97000" algn="tl" rotWithShape="0">
                <a:srgbClr val="333333">
                  <a:alpha val="76000"/>
                </a:srgbClr>
              </a:outerShdw>
            </a:effectLst>
          </p:spPr>
        </p:pic>
      </p:grpSp>
      <p:pic>
        <p:nvPicPr>
          <p:cNvPr id="63" name="Picture 16"/>
          <p:cNvPicPr>
            <a:picLocks noChangeAspect="1" noChangeArrowheads="1"/>
          </p:cNvPicPr>
          <p:nvPr/>
        </p:nvPicPr>
        <p:blipFill>
          <a:blip r:embed="rId14" cstate="print">
            <a:lum bright="-11000" contrast="-36000"/>
          </a:blip>
          <a:srcRect l="36841" t="41106" r="49902" b="40298"/>
          <a:stretch>
            <a:fillRect/>
          </a:stretch>
        </p:blipFill>
        <p:spPr bwMode="auto">
          <a:xfrm>
            <a:off x="3203848" y="2780928"/>
            <a:ext cx="259228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58"/>
          <p:cNvGrpSpPr/>
          <p:nvPr/>
        </p:nvGrpSpPr>
        <p:grpSpPr>
          <a:xfrm>
            <a:off x="5940152" y="2780928"/>
            <a:ext cx="2952328" cy="1440160"/>
            <a:chOff x="6156176" y="2708920"/>
            <a:chExt cx="2304256" cy="1656184"/>
          </a:xfrm>
        </p:grpSpPr>
        <p:grpSp>
          <p:nvGrpSpPr>
            <p:cNvPr id="15" name="그룹 25"/>
            <p:cNvGrpSpPr/>
            <p:nvPr/>
          </p:nvGrpSpPr>
          <p:grpSpPr>
            <a:xfrm>
              <a:off x="6156176" y="2708920"/>
              <a:ext cx="2304256" cy="1656184"/>
              <a:chOff x="4071837" y="2636912"/>
              <a:chExt cx="3113860" cy="2736304"/>
            </a:xfrm>
          </p:grpSpPr>
          <p:pic>
            <p:nvPicPr>
              <p:cNvPr id="69" name="Picture 11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35090" t="33838" r="43250" b="32324"/>
              <a:stretch>
                <a:fillRect/>
              </a:stretch>
            </p:blipFill>
            <p:spPr bwMode="auto">
              <a:xfrm>
                <a:off x="4071837" y="2636912"/>
                <a:ext cx="3113860" cy="27363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83" b="18182"/>
              <a:stretch>
                <a:fillRect/>
              </a:stretch>
            </p:blipFill>
            <p:spPr>
              <a:xfrm>
                <a:off x="6660232" y="4077072"/>
                <a:ext cx="432048" cy="1296144"/>
              </a:xfrm>
              <a:prstGeom prst="rect">
                <a:avLst/>
              </a:prstGeom>
              <a:ln>
                <a:noFill/>
              </a:ln>
              <a:effectLst>
                <a:outerShdw blurRad="241300" dist="101600" dir="1800000" sx="97000" sy="97000" algn="tl" rotWithShape="0">
                  <a:srgbClr val="333333">
                    <a:alpha val="76000"/>
                  </a:srgbClr>
                </a:outerShdw>
              </a:effectLst>
            </p:spPr>
          </p:pic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3" b="18182"/>
            <a:stretch>
              <a:fillRect/>
            </a:stretch>
          </p:blipFill>
          <p:spPr>
            <a:xfrm>
              <a:off x="6444208" y="3573016"/>
              <a:ext cx="319715" cy="784508"/>
            </a:xfrm>
            <a:prstGeom prst="rect">
              <a:avLst/>
            </a:prstGeom>
            <a:ln>
              <a:noFill/>
            </a:ln>
            <a:effectLst>
              <a:outerShdw blurRad="241300" dist="101600" dir="1800000" sx="97000" sy="97000" algn="tl" rotWithShape="0">
                <a:srgbClr val="333333">
                  <a:alpha val="76000"/>
                </a:srgbClr>
              </a:outerShdw>
            </a:effectLst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lum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17" b="59091"/>
            <a:stretch>
              <a:fillRect/>
            </a:stretch>
          </p:blipFill>
          <p:spPr>
            <a:xfrm>
              <a:off x="6588224" y="3140968"/>
              <a:ext cx="216024" cy="288032"/>
            </a:xfrm>
            <a:prstGeom prst="rect">
              <a:avLst/>
            </a:prstGeom>
            <a:ln>
              <a:noFill/>
            </a:ln>
            <a:effectLst>
              <a:outerShdw blurRad="241300" dist="101600" dir="1800000" sx="97000" sy="97000" algn="tl" rotWithShape="0">
                <a:srgbClr val="333333">
                  <a:alpha val="76000"/>
                </a:srgbClr>
              </a:outerShdw>
            </a:effectLst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 b="18182"/>
          <a:stretch>
            <a:fillRect/>
          </a:stretch>
        </p:blipFill>
        <p:spPr>
          <a:xfrm>
            <a:off x="4572000" y="3501008"/>
            <a:ext cx="325134" cy="648072"/>
          </a:xfrm>
          <a:prstGeom prst="rect">
            <a:avLst/>
          </a:prstGeom>
          <a:ln>
            <a:noFill/>
          </a:ln>
          <a:effectLst>
            <a:outerShdw blurRad="241300" dist="101600" dir="1800000" sx="97000" sy="97000" algn="tl" rotWithShape="0">
              <a:srgbClr val="333333">
                <a:alpha val="76000"/>
              </a:srgb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5940152" y="31409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</a:t>
            </a:r>
            <a:endParaRPr lang="ko-KR" altLang="en-US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12160" y="4293096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맨발의청춘 B"/>
                <a:ea typeface="210 맨발의청춘 R"/>
              </a:rPr>
              <a:t>5. </a:t>
            </a:r>
            <a:r>
              <a:rPr lang="ko-KR" altLang="en-US" sz="1200" dirty="0">
                <a:latin typeface="210 맨발의청춘 B"/>
                <a:ea typeface="210 맨발의청춘 R"/>
              </a:rPr>
              <a:t>이 말을 듣는 </a:t>
            </a:r>
            <a:r>
              <a:rPr lang="en-US" altLang="ko-KR" sz="1200" dirty="0">
                <a:latin typeface="210 맨발의청춘 B"/>
                <a:ea typeface="210 맨발의청춘 R"/>
              </a:rPr>
              <a:t>A </a:t>
            </a:r>
            <a:r>
              <a:rPr lang="ko-KR" altLang="en-US" sz="1200" dirty="0">
                <a:latin typeface="210 맨발의청춘 B"/>
                <a:ea typeface="210 맨발의청춘 R"/>
              </a:rPr>
              <a:t>선배</a:t>
            </a:r>
            <a:endParaRPr lang="ko-KR" altLang="en-US" sz="2800" dirty="0">
              <a:latin typeface="210 맨발의청춘 B"/>
              <a:ea typeface="210 맨발의청춘 R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88024" y="321297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#</a:t>
            </a:r>
            <a:endParaRPr lang="ko-KR" altLang="en-US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11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49" y="374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20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기대효과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38" y="5013176"/>
            <a:ext cx="1160414" cy="1568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9444" y="2852936"/>
            <a:ext cx="195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210 맨발의청춘 R"/>
              </a:rPr>
              <a:t>탄산주</a:t>
            </a:r>
            <a:r>
              <a:rPr lang="ko-KR" altLang="en-US" dirty="0">
                <a:ea typeface="210 맨발의청춘 R"/>
              </a:rPr>
              <a:t> 카테고리</a:t>
            </a:r>
            <a:endParaRPr lang="en-US" altLang="ko-KR" dirty="0">
              <a:ea typeface="210 맨발의청춘 R"/>
            </a:endParaRPr>
          </a:p>
          <a:p>
            <a:r>
              <a:rPr lang="ko-KR" altLang="en-US" dirty="0">
                <a:ea typeface="210 맨발의청춘 R"/>
              </a:rPr>
              <a:t>에서 리더십 유지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99517" y="2492896"/>
            <a:ext cx="205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r>
              <a:rPr lang="en-US" altLang="ko-KR" dirty="0">
                <a:ea typeface="210 맨발의청춘 R"/>
              </a:rPr>
              <a:t>‘</a:t>
            </a:r>
            <a:r>
              <a:rPr lang="ko-KR" altLang="en-US" dirty="0" err="1">
                <a:ea typeface="210 맨발의청춘 R"/>
              </a:rPr>
              <a:t>부라더소다를</a:t>
            </a:r>
            <a:r>
              <a:rPr lang="ko-KR" altLang="en-US" dirty="0">
                <a:ea typeface="210 맨발의청춘 R"/>
              </a:rPr>
              <a:t> </a:t>
            </a:r>
            <a:endParaRPr lang="en-US" altLang="ko-KR" dirty="0">
              <a:ea typeface="210 맨발의청춘 R"/>
            </a:endParaRPr>
          </a:p>
          <a:p>
            <a:r>
              <a:rPr lang="ko-KR" altLang="en-US" dirty="0">
                <a:ea typeface="210 맨발의청춘 R"/>
              </a:rPr>
              <a:t>올리다</a:t>
            </a:r>
            <a:r>
              <a:rPr lang="en-US" altLang="ko-KR" dirty="0">
                <a:ea typeface="210 맨발의청춘 R"/>
              </a:rPr>
              <a:t>’</a:t>
            </a:r>
            <a:r>
              <a:rPr lang="ko-KR" altLang="en-US" dirty="0">
                <a:ea typeface="210 맨발의청춘 R"/>
              </a:rPr>
              <a:t> 통한 경쟁</a:t>
            </a:r>
            <a:endParaRPr lang="en-US" altLang="ko-KR" dirty="0">
              <a:ea typeface="210 맨발의청춘 R"/>
            </a:endParaRPr>
          </a:p>
          <a:p>
            <a:r>
              <a:rPr lang="ko-KR" altLang="en-US" dirty="0">
                <a:ea typeface="210 맨발의청춘 R"/>
              </a:rPr>
              <a:t>사와의 차별화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0846" y="2780928"/>
            <a:ext cx="191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210 맨발의청춘 R"/>
              </a:rPr>
              <a:t>‘</a:t>
            </a:r>
            <a:r>
              <a:rPr lang="ko-KR" altLang="en-US" dirty="0">
                <a:ea typeface="210 맨발의청춘 R"/>
              </a:rPr>
              <a:t>술을 못 마시는 사람을 위한 술</a:t>
            </a:r>
            <a:r>
              <a:rPr lang="en-US" altLang="ko-KR" dirty="0">
                <a:ea typeface="210 맨발의청춘 R"/>
              </a:rPr>
              <a:t>’ </a:t>
            </a:r>
            <a:r>
              <a:rPr lang="ko-KR" altLang="en-US" dirty="0">
                <a:ea typeface="210 맨발의청춘 R"/>
              </a:rPr>
              <a:t>인식 확립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4954" y="2132856"/>
            <a:ext cx="2124236" cy="2124236"/>
            <a:chOff x="684954" y="1033106"/>
            <a:chExt cx="2124236" cy="2124236"/>
          </a:xfrm>
        </p:grpSpPr>
        <p:sp>
          <p:nvSpPr>
            <p:cNvPr id="2" name="타원 1"/>
            <p:cNvSpPr/>
            <p:nvPr/>
          </p:nvSpPr>
          <p:spPr>
            <a:xfrm>
              <a:off x="684954" y="1033106"/>
              <a:ext cx="2124236" cy="2124236"/>
            </a:xfrm>
            <a:prstGeom prst="ellipse">
              <a:avLst/>
            </a:prstGeom>
            <a:noFill/>
            <a:ln>
              <a:solidFill>
                <a:srgbClr val="8DD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 rot="20030420">
              <a:off x="798836" y="1042922"/>
              <a:ext cx="781494" cy="360040"/>
            </a:xfrm>
            <a:prstGeom prst="roundRect">
              <a:avLst/>
            </a:prstGeom>
            <a:solidFill>
              <a:srgbClr val="08BBC0"/>
            </a:solidFill>
            <a:ln>
              <a:solidFill>
                <a:srgbClr val="08BBC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420565" y="2132856"/>
            <a:ext cx="2124236" cy="2124236"/>
            <a:chOff x="3330153" y="1033106"/>
            <a:chExt cx="2124236" cy="2124236"/>
          </a:xfrm>
        </p:grpSpPr>
        <p:sp>
          <p:nvSpPr>
            <p:cNvPr id="54" name="타원 53"/>
            <p:cNvSpPr/>
            <p:nvPr/>
          </p:nvSpPr>
          <p:spPr>
            <a:xfrm>
              <a:off x="3330153" y="1033106"/>
              <a:ext cx="2124236" cy="2124236"/>
            </a:xfrm>
            <a:prstGeom prst="ellipse">
              <a:avLst/>
            </a:prstGeom>
            <a:noFill/>
            <a:ln>
              <a:solidFill>
                <a:srgbClr val="8DD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 rot="20030420">
              <a:off x="3404432" y="1042922"/>
              <a:ext cx="781494" cy="360040"/>
            </a:xfrm>
            <a:prstGeom prst="roundRect">
              <a:avLst/>
            </a:prstGeom>
            <a:solidFill>
              <a:srgbClr val="08BBC0"/>
            </a:solidFill>
            <a:ln>
              <a:solidFill>
                <a:srgbClr val="08BBC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56176" y="2132856"/>
            <a:ext cx="2124236" cy="2124236"/>
            <a:chOff x="6156176" y="1033106"/>
            <a:chExt cx="2124236" cy="2124236"/>
          </a:xfrm>
        </p:grpSpPr>
        <p:sp>
          <p:nvSpPr>
            <p:cNvPr id="56" name="타원 55"/>
            <p:cNvSpPr/>
            <p:nvPr/>
          </p:nvSpPr>
          <p:spPr>
            <a:xfrm>
              <a:off x="6156176" y="1033106"/>
              <a:ext cx="2124236" cy="2124236"/>
            </a:xfrm>
            <a:prstGeom prst="ellipse">
              <a:avLst/>
            </a:prstGeom>
            <a:noFill/>
            <a:ln>
              <a:solidFill>
                <a:srgbClr val="8DD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20030420">
              <a:off x="6219139" y="1042922"/>
              <a:ext cx="781494" cy="360040"/>
            </a:xfrm>
            <a:prstGeom prst="roundRect">
              <a:avLst/>
            </a:prstGeom>
            <a:solidFill>
              <a:srgbClr val="08BBC0"/>
            </a:solidFill>
            <a:ln>
              <a:solidFill>
                <a:srgbClr val="08BBC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49" y="332656"/>
            <a:ext cx="9152098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부라더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소다를 올리다</a:t>
            </a: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- 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술을 못 마시는 사람을 위한 차별화된 </a:t>
            </a:r>
            <a:r>
              <a:rPr lang="ko-KR" altLang="en-US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컨셉으로</a:t>
            </a:r>
            <a:endParaRPr lang="en-US" altLang="ko-KR" sz="2000" dirty="0"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  <a:p>
            <a:pPr algn="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</a:t>
            </a:r>
            <a:r>
              <a:rPr lang="ko-KR" altLang="en-US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탄산주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 카테고리에서 </a:t>
            </a:r>
            <a:r>
              <a:rPr lang="ko-KR" altLang="en-US" sz="2400" dirty="0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타 경쟁사들과 경쟁에서 우위를 유지할 수 있음</a:t>
            </a:r>
            <a:r>
              <a:rPr lang="en-US" altLang="ko-KR" sz="2400" dirty="0">
                <a:solidFill>
                  <a:srgbClr val="FFFF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.</a:t>
            </a:r>
            <a:endParaRPr lang="ko-KR" altLang="en-US" sz="2400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7" y="5013176"/>
            <a:ext cx="70286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210 맨발의청춘 R"/>
              </a:rPr>
              <a:t>저희는 </a:t>
            </a:r>
            <a:r>
              <a:rPr lang="en-US" altLang="ko-KR" dirty="0">
                <a:ea typeface="210 맨발의청춘 R"/>
              </a:rPr>
              <a:t>‘</a:t>
            </a:r>
            <a:r>
              <a:rPr lang="ko-KR" altLang="en-US" dirty="0" err="1">
                <a:ea typeface="210 맨발의청춘 R"/>
              </a:rPr>
              <a:t>부라더</a:t>
            </a:r>
            <a:r>
              <a:rPr lang="ko-KR" altLang="en-US" dirty="0">
                <a:ea typeface="210 맨발의청춘 R"/>
              </a:rPr>
              <a:t> 소다를 올리다</a:t>
            </a:r>
            <a:r>
              <a:rPr lang="en-US" altLang="ko-KR" dirty="0">
                <a:ea typeface="210 맨발의청춘 R"/>
              </a:rPr>
              <a:t>’</a:t>
            </a:r>
            <a:r>
              <a:rPr lang="ko-KR" altLang="en-US" dirty="0">
                <a:ea typeface="210 맨발의청춘 R"/>
              </a:rPr>
              <a:t> 를 통하여 </a:t>
            </a:r>
            <a:endParaRPr lang="en-US" altLang="ko-KR" dirty="0">
              <a:ea typeface="210 맨발의청춘 R"/>
            </a:endParaRPr>
          </a:p>
          <a:p>
            <a:r>
              <a:rPr lang="ko-KR" altLang="en-US" sz="2400" dirty="0" err="1">
                <a:ea typeface="210 맨발의청춘 R"/>
              </a:rPr>
              <a:t>탄산주</a:t>
            </a:r>
            <a:r>
              <a:rPr lang="en-US" altLang="ko-KR" sz="2400" dirty="0">
                <a:ea typeface="210 맨발의청춘 R"/>
              </a:rPr>
              <a:t>= </a:t>
            </a:r>
            <a:r>
              <a:rPr lang="ko-KR" altLang="en-US" sz="2400" dirty="0" err="1">
                <a:ea typeface="210 맨발의청춘 R"/>
              </a:rPr>
              <a:t>부라더</a:t>
            </a:r>
            <a:r>
              <a:rPr lang="en-US" altLang="ko-KR" sz="2400" dirty="0">
                <a:ea typeface="210 맨발의청춘 R"/>
              </a:rPr>
              <a:t>#</a:t>
            </a:r>
            <a:r>
              <a:rPr lang="ko-KR" altLang="en-US" sz="2400" dirty="0">
                <a:ea typeface="210 맨발의청춘 R"/>
              </a:rPr>
              <a:t>소다</a:t>
            </a:r>
            <a:r>
              <a:rPr lang="ko-KR" altLang="en-US" sz="2800" dirty="0">
                <a:ea typeface="210 맨발의청춘 R"/>
              </a:rPr>
              <a:t> </a:t>
            </a:r>
            <a:r>
              <a:rPr lang="ko-KR" altLang="en-US" dirty="0">
                <a:ea typeface="210 맨발의청춘 R"/>
              </a:rPr>
              <a:t>이미지가 성립되기를 진심으로 기원합니다</a:t>
            </a:r>
            <a:r>
              <a:rPr lang="en-US" altLang="ko-KR" dirty="0">
                <a:ea typeface="210 맨발의청춘 R"/>
              </a:rPr>
              <a:t>.</a:t>
            </a:r>
          </a:p>
          <a:p>
            <a:endParaRPr lang="en-US" altLang="ko-KR" dirty="0">
              <a:ea typeface="210 맨발의청춘 R"/>
            </a:endParaRPr>
          </a:p>
          <a:p>
            <a:r>
              <a:rPr lang="ko-KR" altLang="en-US" sz="4000" dirty="0">
                <a:ea typeface="210 맨발의청춘 R"/>
              </a:rPr>
              <a:t> 읽어주셔서 감사합니다</a:t>
            </a:r>
            <a:r>
              <a:rPr lang="en-US" altLang="ko-KR" sz="4000" dirty="0">
                <a:ea typeface="210 맨발의청춘 R"/>
              </a:rPr>
              <a:t>.</a:t>
            </a:r>
          </a:p>
          <a:p>
            <a:endParaRPr lang="ko-KR" altLang="en-US" dirty="0">
              <a:ea typeface="210 맨발의청춘 R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6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4919" y="332656"/>
            <a:ext cx="9177266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술을 못 마시는 사람들은 그 동안 술자리에서 물에 의존해왔다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" y="3745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01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8099" y="2333838"/>
            <a:ext cx="360040" cy="2016224"/>
          </a:xfrm>
          <a:prstGeom prst="rect">
            <a:avLst/>
          </a:prstGeom>
          <a:solidFill>
            <a:srgbClr val="92DEDE"/>
          </a:solidFill>
          <a:ln>
            <a:solidFill>
              <a:srgbClr val="92DEDE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97170" y="2978948"/>
            <a:ext cx="360040" cy="1371113"/>
          </a:xfrm>
          <a:prstGeom prst="rect">
            <a:avLst/>
          </a:prstGeom>
          <a:solidFill>
            <a:srgbClr val="92DEDE"/>
          </a:solidFill>
          <a:ln>
            <a:solidFill>
              <a:srgbClr val="92DEDE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36241" y="2762924"/>
            <a:ext cx="360040" cy="1587137"/>
          </a:xfrm>
          <a:prstGeom prst="rect">
            <a:avLst/>
          </a:prstGeom>
          <a:solidFill>
            <a:srgbClr val="92DEDE"/>
          </a:solidFill>
          <a:ln>
            <a:solidFill>
              <a:srgbClr val="92DEDE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75312" y="3341950"/>
            <a:ext cx="360040" cy="1008111"/>
          </a:xfrm>
          <a:prstGeom prst="rect">
            <a:avLst/>
          </a:prstGeom>
          <a:solidFill>
            <a:srgbClr val="92DEDE"/>
          </a:solidFill>
          <a:ln>
            <a:solidFill>
              <a:srgbClr val="92DEDE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14383" y="3846005"/>
            <a:ext cx="360040" cy="504056"/>
          </a:xfrm>
          <a:prstGeom prst="rect">
            <a:avLst/>
          </a:prstGeom>
          <a:solidFill>
            <a:srgbClr val="92DEDE"/>
          </a:solidFill>
          <a:ln>
            <a:solidFill>
              <a:srgbClr val="92DEDE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4083" y="4491117"/>
            <a:ext cx="60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술을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강요하는 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7150" y="4491117"/>
            <a:ext cx="720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매번 같은 회식 코스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6220" y="4491117"/>
            <a:ext cx="655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3,4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끝도 없는 회식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1645" y="4491117"/>
            <a:ext cx="720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예고 없는 회식자리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34363" y="4491117"/>
            <a:ext cx="720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주사로 인한 언어폭력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089" y="1992323"/>
            <a:ext cx="72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32%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160" y="2640395"/>
            <a:ext cx="6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21%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5232" y="2424371"/>
            <a:ext cx="6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24%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0151" y="3034173"/>
            <a:ext cx="60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18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%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14383" y="3470520"/>
            <a:ext cx="6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5%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3007" y="5589240"/>
            <a:ext cx="385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여전히 술자리에서 술을 권하는 문화는 존재하며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술을 못 마시는 사람들은 술을 억지로 강요하는 상황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바꾸고 싶어 했다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1195" y="2420888"/>
            <a:ext cx="1107123" cy="2376264"/>
          </a:xfrm>
          <a:prstGeom prst="ellipse">
            <a:avLst/>
          </a:prstGeom>
          <a:solidFill>
            <a:srgbClr val="92DEDE"/>
          </a:solidFill>
          <a:ln>
            <a:solidFill>
              <a:srgbClr val="92DED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 </a:t>
            </a:r>
            <a:endParaRPr lang="en-US" altLang="ko-KR" sz="1400" b="1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마시기 전 한잔</a:t>
            </a:r>
            <a:r>
              <a:rPr lang="en-US" altLang="ko-KR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pPr algn="ctr"/>
            <a:endParaRPr lang="en-US" altLang="ko-KR" sz="1400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포만감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UP</a:t>
            </a: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부담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Down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263257" y="2420888"/>
            <a:ext cx="1107123" cy="2376264"/>
          </a:xfrm>
          <a:prstGeom prst="ellipse">
            <a:avLst/>
          </a:prstGeom>
          <a:solidFill>
            <a:srgbClr val="92DEDE"/>
          </a:solidFill>
          <a:ln>
            <a:solidFill>
              <a:srgbClr val="92DED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</a:t>
            </a:r>
            <a:r>
              <a:rPr lang="en-US" altLang="ko-KR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마시는 중 한잔</a:t>
            </a:r>
            <a:r>
              <a:rPr lang="en-US" altLang="ko-KR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pPr algn="ctr"/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알코올에 찌든 피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맑고 깨끗이</a:t>
            </a:r>
          </a:p>
        </p:txBody>
      </p:sp>
      <p:sp>
        <p:nvSpPr>
          <p:cNvPr id="24" name="타원 23"/>
          <p:cNvSpPr/>
          <p:nvPr/>
        </p:nvSpPr>
        <p:spPr>
          <a:xfrm>
            <a:off x="7425317" y="2420888"/>
            <a:ext cx="1107123" cy="2376264"/>
          </a:xfrm>
          <a:prstGeom prst="ellipse">
            <a:avLst/>
          </a:prstGeom>
          <a:solidFill>
            <a:srgbClr val="92DEDE"/>
          </a:solidFill>
          <a:ln>
            <a:solidFill>
              <a:srgbClr val="92DED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</a:t>
            </a:r>
            <a:endParaRPr lang="en-US" altLang="ko-KR" sz="1400" b="1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마신 </a:t>
            </a:r>
            <a:endParaRPr lang="en-US" altLang="ko-KR" sz="1400" b="1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 한잔</a:t>
            </a:r>
            <a:r>
              <a:rPr lang="en-US" altLang="ko-KR" sz="1400" b="1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pPr algn="ctr"/>
            <a:endParaRPr lang="en-US" altLang="ko-KR" sz="1400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몸 속에 쌓인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963796" y="5589240"/>
            <a:ext cx="3754760" cy="1597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이들은 다른 사람들의 눈치가 보여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술자리에서 대체할 술을 찾기 보다는 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물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의존해왔다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7658" y="1484784"/>
            <a:ext cx="3771419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바꾸고 싶은 회식 문화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761021" y="1484784"/>
            <a:ext cx="3771419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술자리 물 마시기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333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법칙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9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4919" y="332656"/>
            <a:ext cx="9177266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작년 주류업계에서 나온 많은 양의 과실주에 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소비자들은 </a:t>
            </a:r>
            <a:r>
              <a:rPr lang="ko-KR" altLang="en-US" sz="2400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열광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하였다</a:t>
            </a: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grpSp>
        <p:nvGrpSpPr>
          <p:cNvPr id="1063" name="그룹 1062"/>
          <p:cNvGrpSpPr/>
          <p:nvPr/>
        </p:nvGrpSpPr>
        <p:grpSpPr>
          <a:xfrm>
            <a:off x="162386" y="1556792"/>
            <a:ext cx="4841662" cy="5465145"/>
            <a:chOff x="603613" y="1521044"/>
            <a:chExt cx="8370298" cy="5623275"/>
          </a:xfrm>
        </p:grpSpPr>
        <p:pic>
          <p:nvPicPr>
            <p:cNvPr id="2060" name="Picture 12" descr="http://st.depositphotos.com/3332767/4587/i/950/depositphotos_45878833-Man-pushing-shopping-car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9961" r="89844">
                          <a14:foregroundMark x1="49805" y1="49445" x2="56836" y2="77435"/>
                          <a14:foregroundMark x1="49219" y1="88039" x2="50586" y2="83477"/>
                          <a14:foregroundMark x1="49805" y1="81258" x2="51465" y2="76819"/>
                          <a14:foregroundMark x1="61328" y1="72133" x2="70605" y2="75216"/>
                          <a14:foregroundMark x1="59082" y1="77312" x2="73242" y2="79408"/>
                          <a14:foregroundMark x1="72266" y1="76326" x2="72754" y2="79038"/>
                          <a14:foregroundMark x1="37109" y1="5055" x2="37109" y2="5055"/>
                          <a14:foregroundMark x1="37988" y1="4932" x2="37598" y2="4192"/>
                          <a14:foregroundMark x1="38477" y1="5795" x2="37793" y2="83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809" y="3753255"/>
              <a:ext cx="5749813" cy="33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/>
            <p:cNvCxnSpPr/>
            <p:nvPr/>
          </p:nvCxnSpPr>
          <p:spPr>
            <a:xfrm flipV="1">
              <a:off x="4716016" y="4168348"/>
              <a:ext cx="1296144" cy="232226"/>
            </a:xfrm>
            <a:prstGeom prst="line">
              <a:avLst/>
            </a:prstGeom>
            <a:ln w="15875">
              <a:solidFill>
                <a:srgbClr val="92DEDE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2452098" y="4232107"/>
              <a:ext cx="1183798" cy="132997"/>
            </a:xfrm>
            <a:prstGeom prst="line">
              <a:avLst/>
            </a:prstGeom>
            <a:ln w="15875">
              <a:solidFill>
                <a:srgbClr val="92DEDE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603613" y="3422012"/>
              <a:ext cx="1854778" cy="1505575"/>
              <a:chOff x="5830457" y="2901770"/>
              <a:chExt cx="1440160" cy="1573328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5830457" y="2901770"/>
                <a:ext cx="1440160" cy="1573328"/>
              </a:xfrm>
              <a:prstGeom prst="ellipse">
                <a:avLst/>
              </a:prstGeom>
              <a:solidFill>
                <a:srgbClr val="92DEDE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Picture 6" descr="http://www.foodtoday.or.kr/data/photos/20150832/art_1438762164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2055" r="99087">
                            <a14:foregroundMark x1="27169" y1="3667" x2="26027" y2="95000"/>
                            <a14:foregroundMark x1="22374" y1="6500" x2="24886" y2="1667"/>
                            <a14:foregroundMark x1="33333" y1="61000" x2="32877" y2="72500"/>
                            <a14:foregroundMark x1="79909" y1="57000" x2="80594" y2="84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206" r="48171"/>
              <a:stretch/>
            </p:blipFill>
            <p:spPr bwMode="auto">
              <a:xfrm>
                <a:off x="6089635" y="3125059"/>
                <a:ext cx="460902" cy="1126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6" descr="http://www.foodtoday.or.kr/data/photos/20150832/art_1438762164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2055" r="99087">
                            <a14:foregroundMark x1="27169" y1="3667" x2="26027" y2="95000"/>
                            <a14:foregroundMark x1="22374" y1="6500" x2="24886" y2="1667"/>
                            <a14:foregroundMark x1="33333" y1="61000" x2="32877" y2="72500"/>
                            <a14:foregroundMark x1="79909" y1="57000" x2="80594" y2="84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22" b="-4123"/>
              <a:stretch/>
            </p:blipFill>
            <p:spPr bwMode="auto">
              <a:xfrm>
                <a:off x="6550537" y="3121957"/>
                <a:ext cx="411088" cy="1173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0" name="직선 연결선 99"/>
            <p:cNvCxnSpPr/>
            <p:nvPr/>
          </p:nvCxnSpPr>
          <p:spPr>
            <a:xfrm flipH="1">
              <a:off x="4499992" y="2903253"/>
              <a:ext cx="1069501" cy="1173819"/>
            </a:xfrm>
            <a:prstGeom prst="line">
              <a:avLst/>
            </a:prstGeom>
            <a:ln w="15875">
              <a:solidFill>
                <a:srgbClr val="92DEDE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5131465" y="1521044"/>
              <a:ext cx="1854778" cy="1514391"/>
              <a:chOff x="2760706" y="2713477"/>
              <a:chExt cx="1440160" cy="1582541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2760706" y="2713477"/>
                <a:ext cx="1440160" cy="1582541"/>
              </a:xfrm>
              <a:prstGeom prst="ellipse">
                <a:avLst/>
              </a:prstGeom>
              <a:solidFill>
                <a:srgbClr val="92DEDE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Picture 8" descr="http://cdnweb01.wikitree.co.kr/webdata/editor/201506/09/img_20150609183140_123305ef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06" b="10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85" r="41118"/>
              <a:stretch/>
            </p:blipFill>
            <p:spPr bwMode="auto">
              <a:xfrm>
                <a:off x="3293754" y="2851609"/>
                <a:ext cx="417960" cy="13062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" name="직선 연결선 9"/>
            <p:cNvCxnSpPr/>
            <p:nvPr/>
          </p:nvCxnSpPr>
          <p:spPr>
            <a:xfrm>
              <a:off x="3779912" y="3140968"/>
              <a:ext cx="290281" cy="684295"/>
            </a:xfrm>
            <a:prstGeom prst="line">
              <a:avLst/>
            </a:prstGeom>
            <a:ln w="15875">
              <a:solidFill>
                <a:srgbClr val="92DEDE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/>
            <p:cNvGrpSpPr/>
            <p:nvPr/>
          </p:nvGrpSpPr>
          <p:grpSpPr>
            <a:xfrm>
              <a:off x="1493473" y="1677988"/>
              <a:ext cx="3101047" cy="1545137"/>
              <a:chOff x="827584" y="1533595"/>
              <a:chExt cx="2407837" cy="1614671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827584" y="1533595"/>
                <a:ext cx="2407837" cy="1614671"/>
              </a:xfrm>
              <a:prstGeom prst="ellipse">
                <a:avLst/>
              </a:prstGeom>
              <a:solidFill>
                <a:srgbClr val="92DEDE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Picture 4" descr="http://www.gukjenews.com/news/photo/201506/278481_151773_295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10000" r="92650">
                            <a14:foregroundMark x1="75900" y1="11711" x2="76300" y2="77910"/>
                            <a14:foregroundMark x1="23250" y1="11992" x2="25400" y2="74825"/>
                            <a14:foregroundMark x1="58050" y1="11431" x2="58250" y2="75386"/>
                            <a14:foregroundMark x1="74750" y1="10379" x2="77300" y2="10870"/>
                            <a14:foregroundMark x1="41750" y1="9257" x2="41750" y2="74053"/>
                            <a14:backgroundMark x1="32300" y1="17812" x2="32900" y2="96634"/>
                            <a14:backgroundMark x1="50550" y1="28261" x2="49400" y2="90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8" t="2631" r="50020" b="14210"/>
              <a:stretch/>
            </p:blipFill>
            <p:spPr bwMode="auto">
              <a:xfrm>
                <a:off x="2011286" y="1708714"/>
                <a:ext cx="787876" cy="1237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" descr="http://www.gukjenews.com/news/photo/201506/278481_151773_295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10000" r="92650">
                            <a14:foregroundMark x1="75900" y1="11711" x2="76300" y2="77910"/>
                            <a14:foregroundMark x1="23250" y1="11992" x2="25400" y2="74825"/>
                            <a14:foregroundMark x1="58050" y1="11431" x2="58250" y2="75386"/>
                            <a14:foregroundMark x1="74750" y1="10379" x2="77300" y2="10870"/>
                            <a14:foregroundMark x1="41750" y1="9257" x2="41750" y2="74053"/>
                            <a14:backgroundMark x1="32300" y1="17812" x2="32900" y2="96634"/>
                            <a14:backgroundMark x1="50550" y1="28261" x2="49400" y2="90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80" t="2631" r="13268" b="19875"/>
              <a:stretch/>
            </p:blipFill>
            <p:spPr bwMode="auto">
              <a:xfrm>
                <a:off x="1308642" y="1708714"/>
                <a:ext cx="787876" cy="115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5940152" y="3178926"/>
              <a:ext cx="3033759" cy="1514391"/>
              <a:chOff x="3819155" y="1576583"/>
              <a:chExt cx="2355590" cy="1582541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819155" y="1576583"/>
                <a:ext cx="2355590" cy="1582541"/>
              </a:xfrm>
              <a:prstGeom prst="ellipse">
                <a:avLst/>
              </a:prstGeom>
              <a:solidFill>
                <a:srgbClr val="92DEDE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7" name="Picture 2" descr="http://file2.instiz.net/data/file/20150726/b/d/1/bd1afc51e3fe0c165d1a950e45f45167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36" b="100000" l="0" r="99400">
                            <a14:foregroundMark x1="17800" y1="11421" x2="19600" y2="88022"/>
                            <a14:foregroundMark x1="39200" y1="10028" x2="43000" y2="89415"/>
                            <a14:foregroundMark x1="56000" y1="68802" x2="56000" y2="68802"/>
                            <a14:foregroundMark x1="35600" y1="70752" x2="35600" y2="70752"/>
                            <a14:foregroundMark x1="13600" y1="69916" x2="15400" y2="69638"/>
                            <a14:foregroundMark x1="17400" y1="67967" x2="17400" y2="67967"/>
                            <a14:foregroundMark x1="12800" y1="63788" x2="12000" y2="75209"/>
                            <a14:foregroundMark x1="39800" y1="62396" x2="33600" y2="75766"/>
                            <a14:foregroundMark x1="63400" y1="61838" x2="53000" y2="74652"/>
                            <a14:foregroundMark x1="88200" y1="65738" x2="74200" y2="71031"/>
                            <a14:backgroundMark x1="74000" y1="92758" x2="74000" y2="92758"/>
                            <a14:backgroundMark x1="89400" y1="88858" x2="89400" y2="888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 bwMode="auto">
              <a:xfrm>
                <a:off x="4169555" y="1692431"/>
                <a:ext cx="788318" cy="127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8" name="그룹 77"/>
              <p:cNvGrpSpPr/>
              <p:nvPr/>
            </p:nvGrpSpPr>
            <p:grpSpPr>
              <a:xfrm>
                <a:off x="5046518" y="1742594"/>
                <a:ext cx="788320" cy="1215777"/>
                <a:chOff x="1499494" y="1475282"/>
                <a:chExt cx="1175967" cy="1904393"/>
              </a:xfrm>
            </p:grpSpPr>
            <p:pic>
              <p:nvPicPr>
                <p:cNvPr id="79" name="Picture 2" descr="http://file2.instiz.net/data/file/20150726/b/d/1/bd1afc51e3fe0c165d1a950e45f45167.jpg"/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836" b="100000" l="0" r="99400">
                              <a14:foregroundMark x1="17800" y1="11421" x2="19600" y2="88022"/>
                              <a14:foregroundMark x1="39200" y1="10028" x2="43000" y2="89415"/>
                              <a14:foregroundMark x1="56000" y1="68802" x2="56000" y2="68802"/>
                              <a14:foregroundMark x1="35600" y1="70752" x2="35600" y2="70752"/>
                              <a14:foregroundMark x1="13600" y1="69916" x2="15400" y2="69638"/>
                              <a14:foregroundMark x1="17400" y1="67967" x2="17400" y2="67967"/>
                              <a14:foregroundMark x1="12800" y1="63788" x2="12000" y2="75209"/>
                              <a14:foregroundMark x1="39800" y1="62396" x2="33600" y2="75766"/>
                              <a14:foregroundMark x1="63400" y1="61838" x2="53000" y2="74652"/>
                              <a14:foregroundMark x1="88200" y1="65738" x2="74200" y2="71031"/>
                              <a14:backgroundMark x1="74000" y1="92758" x2="74000" y2="92758"/>
                              <a14:backgroundMark x1="89400" y1="88858" x2="89400" y2="888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00" b="788"/>
                <a:stretch/>
              </p:blipFill>
              <p:spPr bwMode="auto">
                <a:xfrm>
                  <a:off x="1499494" y="1475282"/>
                  <a:ext cx="1175967" cy="18893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 descr="http://file2.instiz.net/data/file/20150726/b/d/1/bd1afc51e3fe0c165d1a950e45f45167.jpg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36" b="100000" l="0" r="99400">
                              <a14:foregroundMark x1="17800" y1="11421" x2="19600" y2="88022"/>
                              <a14:foregroundMark x1="39200" y1="10028" x2="43000" y2="89415"/>
                              <a14:foregroundMark x1="56000" y1="68802" x2="56000" y2="68802"/>
                              <a14:foregroundMark x1="35600" y1="70752" x2="35600" y2="70752"/>
                              <a14:foregroundMark x1="13600" y1="69916" x2="15400" y2="69638"/>
                              <a14:foregroundMark x1="17400" y1="67967" x2="17400" y2="67967"/>
                              <a14:foregroundMark x1="12800" y1="63788" x2="12000" y2="75209"/>
                              <a14:foregroundMark x1="39800" y1="62396" x2="33600" y2="75766"/>
                              <a14:foregroundMark x1="63400" y1="61838" x2="53000" y2="74652"/>
                              <a14:foregroundMark x1="88200" y1="65738" x2="74200" y2="71031"/>
                              <a14:backgroundMark x1="74000" y1="92758" x2="74000" y2="92758"/>
                              <a14:backgroundMark x1="89400" y1="88858" x2="89400" y2="888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74" t="79793" r="70623"/>
                <a:stretch/>
              </p:blipFill>
              <p:spPr bwMode="auto">
                <a:xfrm>
                  <a:off x="2006994" y="2994861"/>
                  <a:ext cx="501013" cy="384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01" b="14800"/>
          <a:stretch/>
        </p:blipFill>
        <p:spPr>
          <a:xfrm>
            <a:off x="4458617" y="5949280"/>
            <a:ext cx="4388075" cy="618549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47"/>
          <a:stretch/>
        </p:blipFill>
        <p:spPr>
          <a:xfrm>
            <a:off x="5411610" y="2305350"/>
            <a:ext cx="3626538" cy="86270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b="53432"/>
          <a:stretch/>
        </p:blipFill>
        <p:spPr>
          <a:xfrm>
            <a:off x="4786421" y="1448140"/>
            <a:ext cx="4178067" cy="924191"/>
          </a:xfrm>
          <a:prstGeom prst="rect">
            <a:avLst/>
          </a:prstGeom>
        </p:spPr>
      </p:pic>
      <p:pic>
        <p:nvPicPr>
          <p:cNvPr id="1064" name="그림 106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6"/>
          <a:stretch/>
        </p:blipFill>
        <p:spPr>
          <a:xfrm>
            <a:off x="4831475" y="5085184"/>
            <a:ext cx="4306390" cy="698842"/>
          </a:xfrm>
          <a:prstGeom prst="rect">
            <a:avLst/>
          </a:prstGeom>
        </p:spPr>
      </p:pic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8"/>
          <a:stretch/>
        </p:blipFill>
        <p:spPr>
          <a:xfrm>
            <a:off x="5315837" y="4287681"/>
            <a:ext cx="3744110" cy="704354"/>
          </a:xfrm>
          <a:prstGeom prst="rect">
            <a:avLst/>
          </a:prstGeom>
        </p:spPr>
      </p:pic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8"/>
          <a:stretch/>
        </p:blipFill>
        <p:spPr>
          <a:xfrm>
            <a:off x="5652120" y="3198137"/>
            <a:ext cx="3291516" cy="95650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9" y="374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02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</a:p>
        </p:txBody>
      </p:sp>
    </p:spTree>
    <p:extLst>
      <p:ext uri="{BB962C8B-B14F-4D97-AF65-F5344CB8AC3E}">
        <p14:creationId xmlns:p14="http://schemas.microsoft.com/office/powerpoint/2010/main" val="31436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49" y="332656"/>
            <a:ext cx="9152098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</a:t>
            </a: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호기심</a:t>
            </a:r>
            <a:r>
              <a:rPr lang="ko-KR" altLang="en-US" sz="24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일시적인 수요가 빠지며 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과실주의 </a:t>
            </a:r>
            <a:r>
              <a:rPr lang="ko-KR" altLang="en-US" sz="2400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매출은 급감하였다</a:t>
            </a:r>
            <a:r>
              <a:rPr lang="en-US" altLang="ko-KR" sz="2400" dirty="0">
                <a:solidFill>
                  <a:srgbClr val="FFFF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solidFill>
                <a:srgbClr val="FFFF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" y="374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03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431994" y="1559113"/>
            <a:ext cx="4098367" cy="4831990"/>
            <a:chOff x="4716015" y="1559113"/>
            <a:chExt cx="4098367" cy="4831990"/>
          </a:xfrm>
        </p:grpSpPr>
        <p:sp>
          <p:nvSpPr>
            <p:cNvPr id="2" name="TextBox 1"/>
            <p:cNvSpPr txBox="1"/>
            <p:nvPr/>
          </p:nvSpPr>
          <p:spPr>
            <a:xfrm>
              <a:off x="5033962" y="4298222"/>
              <a:ext cx="378042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한 때 ‘없어서 못 팔’ 정도였던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과일맛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소주는 최근 눈에 띄게 판매가 줄었다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실제로 한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대형마트는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지난 </a:t>
              </a:r>
              <a:r>
                <a:rPr lang="en-US" altLang="ko-KR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r>
                <a: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 판매량이 정점을 찍은 후 현재는 </a:t>
              </a:r>
              <a:r>
                <a:rPr lang="ko-KR" altLang="en-US" sz="1100" b="1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반토막이</a:t>
              </a:r>
              <a:r>
                <a: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났다</a:t>
              </a:r>
              <a:r>
                <a:rPr lang="en-US" altLang="ko-KR" sz="10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r>
                <a: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 </a:t>
              </a:r>
            </a:p>
            <a:p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주류업계 관계자는 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"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과일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리큐르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제품이 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SNS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등에서 인기를 끌던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론칭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초기에 비해 </a:t>
              </a:r>
              <a:r>
                <a:rPr lang="ko-KR" altLang="en-US" sz="1200" b="1" dirty="0">
                  <a:solidFill>
                    <a:srgbClr val="08BB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시장이 안정화되면서 </a:t>
              </a:r>
              <a:r>
                <a:rPr lang="ko-KR" altLang="en-US" sz="1200" b="1" dirty="0" err="1">
                  <a:solidFill>
                    <a:srgbClr val="08BB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호기심등의</a:t>
              </a:r>
              <a:r>
                <a:rPr lang="ko-KR" altLang="en-US" sz="1200" b="1" dirty="0">
                  <a:solidFill>
                    <a:srgbClr val="08BBC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수요가 빠지면서 판매량이 줄었다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또 다른 관계자는 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'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올해 초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과일리큐르가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인기를 끌자 너무 많은 </a:t>
              </a:r>
              <a:r>
                <a: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과일소주가 한꺼번에 쏟아지면서 소비자들의 피로도가 빨리 온 것 같다</a:t>
              </a:r>
              <a:r>
                <a:rPr lang="en-US" altLang="ko-KR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"</a:t>
              </a:r>
              <a:r>
                <a:rPr lang="ko-KR" altLang="en-US" sz="11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 말했다</a:t>
              </a:r>
              <a:r>
                <a:rPr lang="en-US" altLang="ko-KR" sz="10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br>
                <a:rPr lang="ko-KR" altLang="en-US" sz="105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ko-KR" altLang="en-US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16015" y="1559113"/>
              <a:ext cx="405989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인기 시들해진 </a:t>
              </a:r>
              <a:r>
                <a:rPr lang="ko-KR" altLang="en-US" b="1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과일맛</a:t>
              </a:r>
              <a:r>
                <a:rPr lang="ko-KR" altLang="en-US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소주</a:t>
              </a:r>
              <a:r>
                <a:rPr lang="en-US" altLang="ko-KR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… </a:t>
              </a:r>
            </a:p>
            <a:p>
              <a:pPr algn="ctr"/>
              <a:r>
                <a:rPr lang="ko-KR" altLang="en-US" b="1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여름지나</a:t>
              </a:r>
              <a:r>
                <a:rPr lang="ko-KR" altLang="en-US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</a:t>
              </a:r>
              <a:r>
                <a:rPr lang="ko-KR" altLang="en-US" b="1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성장세 </a:t>
              </a:r>
              <a:r>
                <a:rPr lang="en-US" altLang="ko-KR" sz="24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'</a:t>
              </a:r>
              <a:r>
                <a:rPr lang="ko-KR" altLang="en-US" sz="24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뚝</a:t>
              </a:r>
              <a:r>
                <a:rPr lang="en-US" altLang="ko-KR" sz="2400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'</a:t>
              </a:r>
              <a:r>
                <a:rPr lang="en-US" altLang="ko-KR" sz="2400" b="1" dirty="0">
                  <a:solidFill>
                    <a:srgbClr val="08BBC0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↓</a:t>
              </a:r>
              <a:endParaRPr lang="en-US" altLang="ko-KR" sz="800" b="1" dirty="0">
                <a:solidFill>
                  <a:srgbClr val="08BBC0"/>
                </a:solidFill>
              </a:endParaRPr>
            </a:p>
            <a:p>
              <a:pPr algn="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2015-12-15 10:29:22 NEWSIS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025296" y="2420887"/>
              <a:ext cx="3631708" cy="1862135"/>
              <a:chOff x="179512" y="1628800"/>
              <a:chExt cx="4968552" cy="2899067"/>
            </a:xfrm>
          </p:grpSpPr>
          <p:pic>
            <p:nvPicPr>
              <p:cNvPr id="3074" name="Picture 2" descr="http://image.newsis.com/2015/12/11/NISI20151211_0006227973_web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26800" y1="11781" x2="26800" y2="11781"/>
                            <a14:foregroundMark x1="67800" y1="6575" x2="50000" y2="5205"/>
                            <a14:foregroundMark x1="26600" y1="93151" x2="46000" y2="91507"/>
                            <a14:foregroundMark x1="34400" y1="4384" x2="49000" y2="5205"/>
                            <a14:backgroundMark x1="22400" y1="7671" x2="19000" y2="44110"/>
                            <a14:backgroundMark x1="22800" y1="27945" x2="22800" y2="27945"/>
                            <a14:backgroundMark x1="22800" y1="39178" x2="22800" y2="38082"/>
                            <a14:backgroundMark x1="22600" y1="32877" x2="22600" y2="32877"/>
                            <a14:backgroundMark x1="23000" y1="23014" x2="22400" y2="194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1719555"/>
                <a:ext cx="4899930" cy="2808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43783" y="1628800"/>
                <a:ext cx="792088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563888" y="4149080"/>
                <a:ext cx="1584176" cy="3787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659816" y="4283022"/>
            <a:ext cx="36241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solidFill>
                  <a:srgbClr val="202020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000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도내 유통업계에 따르면 달콤한 </a:t>
            </a:r>
            <a:r>
              <a:rPr lang="ko-KR" altLang="en-US" sz="1000" dirty="0" err="1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과일맛으로</a:t>
            </a:r>
            <a:r>
              <a:rPr lang="ko-KR" altLang="en-US" sz="1000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소주의 독한 맛에 익숙하지 않은 고객들에게 큰 인기를 끌었지만 지난해 여름 이후 뚜렷한 하락세를 보이고 있다</a:t>
            </a:r>
            <a:r>
              <a:rPr lang="en-US" altLang="ko-KR" sz="1100" b="1" dirty="0">
                <a:solidFill>
                  <a:srgbClr val="08BB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just"/>
            <a:endParaRPr lang="en-US" altLang="ko-KR" sz="1100" b="1" dirty="0">
              <a:solidFill>
                <a:srgbClr val="08BB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/>
            <a:r>
              <a:rPr lang="en-US" altLang="ko-KR" sz="1100" b="1" dirty="0">
                <a:solidFill>
                  <a:srgbClr val="08BB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과일맛소주는</a:t>
            </a:r>
            <a:r>
              <a:rPr lang="ko-KR" altLang="en-US" sz="10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주로 </a:t>
            </a:r>
            <a:r>
              <a:rPr lang="ko-KR" altLang="en-US" sz="105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젊은층과</a:t>
            </a:r>
            <a:r>
              <a:rPr lang="ko-KR" altLang="en-US" sz="10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여성 소비자들에게 선풍적인 인기를 끌었고 </a:t>
            </a:r>
            <a:r>
              <a:rPr lang="ko-KR" altLang="en-US" sz="105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중장년층</a:t>
            </a:r>
            <a:r>
              <a:rPr lang="ko-KR" altLang="en-US" sz="10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사이에서 </a:t>
            </a:r>
            <a:r>
              <a:rPr lang="ko-KR" altLang="en-US" sz="1050" b="1" dirty="0">
                <a:solidFill>
                  <a:srgbClr val="08BB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호기심의 대상이었지만 </a:t>
            </a:r>
            <a:r>
              <a:rPr lang="ko-KR" altLang="en-US" sz="10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점차 소주 본연의 맛을 찾아가며 열기가 식은 것으로 풀이되고 있다</a:t>
            </a:r>
            <a:r>
              <a:rPr lang="en-US" altLang="ko-KR" sz="105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just"/>
            <a:endParaRPr lang="en-US" altLang="ko-KR" sz="1000" dirty="0">
              <a:solidFill>
                <a:srgbClr val="20202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/>
            <a:r>
              <a:rPr lang="ko-KR" altLang="en-US" sz="1000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관련업계 관계자는 </a:t>
            </a:r>
            <a:r>
              <a:rPr lang="ko-KR" altLang="en-US" sz="1000" b="1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000" b="1" dirty="0" err="1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과일맛</a:t>
            </a:r>
            <a:r>
              <a:rPr lang="ko-KR" altLang="en-US" sz="1000" b="1" dirty="0">
                <a:solidFill>
                  <a:srgbClr val="20202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소주라는 제품에 호기심을 느껴 초기 매출이 크게 높았던 것이 사실”</a:t>
            </a:r>
            <a:endParaRPr lang="ko-KR" altLang="en-US" sz="2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600" y="1570821"/>
            <a:ext cx="30963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과일맛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소주 인기 </a:t>
            </a:r>
            <a:r>
              <a:rPr lang="ko-KR" altLang="en-US" b="1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‘시들’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</a:t>
            </a:r>
          </a:p>
          <a:p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시장 퇴출 위기</a:t>
            </a: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전민일보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2016.03.20  15:17:1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078" name="Picture 6" descr="http://www.allworship.com/wp-content/uploads/2014/09/bigstock-Angry-couple-turning-their-bac-30577823-640x5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6" y="2416944"/>
            <a:ext cx="3480136" cy="17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332656"/>
            <a:ext cx="9144000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소비자들의 </a:t>
            </a:r>
            <a:r>
              <a:rPr lang="ko-KR" altLang="en-US" sz="24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니즈에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답한 최초의 </a:t>
            </a:r>
            <a:r>
              <a:rPr lang="ko-KR" altLang="en-US" sz="24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탄산주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소다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9" y="374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04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21288"/>
            <a:ext cx="479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</p:txBody>
      </p:sp>
      <p:pic>
        <p:nvPicPr>
          <p:cNvPr id="15" name="그림 14" descr="제목 없음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808" b="44993"/>
          <a:stretch>
            <a:fillRect/>
          </a:stretch>
        </p:blipFill>
        <p:spPr>
          <a:xfrm>
            <a:off x="1979712" y="5041596"/>
            <a:ext cx="2401974" cy="16013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2276873"/>
            <a:ext cx="41764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알코올이 낮다고 이들 과일소주를 가벼운 술로 여긴다면 큰코다칠 수 있다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 도수는 낮지만 오히려 더 취할 수 있고 다음날 숙취가 더 심하기 때문이다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숙취가 발생하는 원인은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아세트알데히드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때문이며 우리 몸에 알코올이 들어가면 간에서 해독작용을 위해 알코올을 분해하는데 이 과정에서 발생하는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아세트알데히드가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숙취를 발생시킨다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아무리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저도주라고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해도 알코올이 포함돼 있기 때문에 숙취는 발생할 수밖에 없다는 것이다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특히 과일소주의 경우 도수가 일반 소주보다 낮기 때문에 상대적으로 취하는 속도가 느려지다 보니 시간 대비 더 많은 양을 섭취하게 되면서 당연히 숙취가 심해지게 된다</a:t>
            </a:r>
            <a:r>
              <a:rPr lang="en-US" altLang="ko-KR" sz="14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일간스포츠</a:t>
            </a:r>
            <a:br>
              <a:rPr lang="en-US" altLang="ko-KR" sz="1100" dirty="0">
                <a:solidFill>
                  <a:srgbClr val="08BB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b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ko-KR" altLang="en-US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132856"/>
            <a:ext cx="1320937" cy="4510056"/>
          </a:xfrm>
          <a:prstGeom prst="rect">
            <a:avLst/>
          </a:prstGeom>
          <a:ln>
            <a:noFill/>
          </a:ln>
          <a:effectLst>
            <a:outerShdw blurRad="241300" dist="101600" dir="1800000" sx="97000" sy="97000" algn="tl" rotWithShape="0">
              <a:srgbClr val="333333">
                <a:alpha val="76000"/>
              </a:srgbClr>
            </a:outerShdw>
          </a:effectLst>
        </p:spPr>
      </p:pic>
      <p:sp>
        <p:nvSpPr>
          <p:cNvPr id="30" name="타원 29"/>
          <p:cNvSpPr/>
          <p:nvPr/>
        </p:nvSpPr>
        <p:spPr>
          <a:xfrm>
            <a:off x="5040052" y="2276873"/>
            <a:ext cx="1512168" cy="1368152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숙취가</a:t>
            </a:r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필요 없는</a:t>
            </a:r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깔끔한 </a:t>
            </a:r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뒷맛</a:t>
            </a:r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4048" y="4421586"/>
            <a:ext cx="936104" cy="936104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착한 </a:t>
            </a:r>
            <a:endParaRPr lang="en-US" altLang="ko-KR" sz="16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도수 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도</a:t>
            </a:r>
          </a:p>
        </p:txBody>
      </p:sp>
      <p:sp>
        <p:nvSpPr>
          <p:cNvPr id="32" name="타원 31"/>
          <p:cNvSpPr/>
          <p:nvPr/>
        </p:nvSpPr>
        <p:spPr>
          <a:xfrm>
            <a:off x="7596336" y="3125442"/>
            <a:ext cx="1368152" cy="1296144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톡톡 튀는</a:t>
            </a:r>
            <a:endParaRPr lang="en-US" altLang="ko-KR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탄산에 </a:t>
            </a:r>
            <a:endParaRPr lang="en-US" altLang="ko-KR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재미있는 </a:t>
            </a:r>
            <a:r>
              <a:rPr lang="ko-KR" altLang="en-US" sz="1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식감</a:t>
            </a:r>
            <a:r>
              <a:rPr lang="ko-KR" altLang="en-US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</a:p>
        </p:txBody>
      </p:sp>
      <p:sp>
        <p:nvSpPr>
          <p:cNvPr id="33" name="타원 32"/>
          <p:cNvSpPr/>
          <p:nvPr/>
        </p:nvSpPr>
        <p:spPr>
          <a:xfrm>
            <a:off x="7617822" y="4941168"/>
            <a:ext cx="1081136" cy="1008112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휴대가 간편한 </a:t>
            </a:r>
            <a:r>
              <a:rPr lang="ko-KR" altLang="en-US" sz="1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패트병</a:t>
            </a:r>
            <a:endParaRPr lang="ko-KR" altLang="en-US" sz="1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596336" y="6165304"/>
            <a:ext cx="360040" cy="360040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52120" y="5301208"/>
            <a:ext cx="288032" cy="288032"/>
          </a:xfrm>
          <a:prstGeom prst="ellipse">
            <a:avLst/>
          </a:prstGeom>
          <a:solidFill>
            <a:srgbClr val="50D8D2">
              <a:alpha val="54000"/>
            </a:srgbClr>
          </a:solidFill>
          <a:ln>
            <a:noFill/>
          </a:ln>
          <a:effectLst>
            <a:glow rad="50800">
              <a:srgbClr val="92DEDE">
                <a:alpha val="39000"/>
              </a:srgbClr>
            </a:glow>
            <a:softEdge rad="3429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1571966"/>
            <a:ext cx="3960440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과일소주가 오히려 숙취가 심하다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20072" y="1556792"/>
            <a:ext cx="3384376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다양한 매력의 </a:t>
            </a:r>
            <a:r>
              <a:rPr lang="ko-KR" altLang="en-US" dirty="0" err="1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부라더</a:t>
            </a:r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소다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4" t="24764" r="46219" b="58045"/>
          <a:stretch/>
        </p:blipFill>
        <p:spPr>
          <a:xfrm>
            <a:off x="1763688" y="2852936"/>
            <a:ext cx="3292504" cy="2736304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932040" y="3356992"/>
            <a:ext cx="3744416" cy="36004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332656"/>
            <a:ext cx="9144000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부라더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 소다를 시작으로 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탄산주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의 시장이 열렸다</a:t>
            </a: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" y="3745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05 </a:t>
            </a:r>
            <a:r>
              <a:rPr lang="ko-KR" altLang="en-US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상황분석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80" b="93223" l="10000" r="90000">
                        <a14:backgroundMark x1="20577" y1="17766" x2="20577" y2="17766"/>
                        <a14:backgroundMark x1="76923" y1="29670" x2="76923" y2="29670"/>
                        <a14:backgroundMark x1="20962" y1="86813" x2="20962" y2="86813"/>
                        <a14:backgroundMark x1="77885" y1="90842" x2="77885" y2="90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2808312" cy="2948728"/>
          </a:xfrm>
          <a:prstGeom prst="rect">
            <a:avLst/>
          </a:prstGeom>
        </p:spPr>
      </p:pic>
      <p:pic>
        <p:nvPicPr>
          <p:cNvPr id="15" name="그림 14" descr="톡소다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12160" y="2708920"/>
            <a:ext cx="720080" cy="16664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" name="그림 15" descr="설중매 매실소다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4088" y="2636912"/>
            <a:ext cx="664034" cy="172819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그림 16" descr="이슬톡톡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C9CC"/>
              </a:clrFrom>
              <a:clrTo>
                <a:srgbClr val="F7C9CC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51487" b="2806"/>
          <a:stretch>
            <a:fillRect/>
          </a:stretch>
        </p:blipFill>
        <p:spPr>
          <a:xfrm>
            <a:off x="7740352" y="2708920"/>
            <a:ext cx="720080" cy="165618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그림 17" descr="딸기맛소다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2857" b="6878"/>
          <a:stretch>
            <a:fillRect/>
          </a:stretch>
        </p:blipFill>
        <p:spPr>
          <a:xfrm>
            <a:off x="6876256" y="2348880"/>
            <a:ext cx="720080" cy="198021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2" name="TextBox 21"/>
          <p:cNvSpPr txBox="1"/>
          <p:nvPr/>
        </p:nvSpPr>
        <p:spPr>
          <a:xfrm>
            <a:off x="5076056" y="4653136"/>
            <a:ext cx="39249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업계에 따르면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보해양조는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지난해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9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월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부라더소다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</a:t>
            </a:r>
            <a:r>
              <a:rPr lang="ko-KR" altLang="en-US" sz="14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출시한지 </a:t>
            </a:r>
            <a:r>
              <a:rPr lang="en-US" altLang="ko-KR" sz="14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sz="14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개월 만에 </a:t>
            </a:r>
            <a:r>
              <a:rPr lang="en-US" altLang="ko-KR" sz="14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1000</a:t>
            </a:r>
            <a:r>
              <a:rPr lang="ko-KR" altLang="en-US" sz="14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만병을 판매했으며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이후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복받은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’, ‘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부라더하이볼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’, ’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sz="1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소다</a:t>
            </a:r>
            <a:r>
              <a:rPr lang="en-US" altLang="ko-KR" sz="1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딸기라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알딸딸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등을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시리즈를 계속적으로 선보이며 주류 포트폴리오를 대폭 강화하고 있다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특히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보해양조가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부라더소다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내놓은 이후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M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HJ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연달아 탄산주를 출시하면서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탄산주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전쟁이 본격화 됐다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r"/>
            <a:endParaRPr lang="en-US" altLang="ko-KR" sz="1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뉴데일리경제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7584" y="1772816"/>
            <a:ext cx="3528392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부라더</a:t>
            </a:r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소다의 </a:t>
            </a:r>
            <a:r>
              <a:rPr lang="en-US" altLang="ko-KR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SNS </a:t>
            </a:r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연관단어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76056" y="1772816"/>
            <a:ext cx="3456384" cy="5040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연이은 </a:t>
            </a:r>
            <a:r>
              <a:rPr lang="ko-KR" altLang="en-US" dirty="0" err="1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탄산주들의</a:t>
            </a:r>
            <a:r>
              <a:rPr lang="ko-KR" altLang="en-US" dirty="0">
                <a:solidFill>
                  <a:schemeClr val="tx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출시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t1.daumcdn.net/thumb/R1280x0/?fname=http://t1.daumcdn.net/brunch/service/user/FdE/image/Gr1YkwoQV_udkV_44Y5BVUbHzZ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5050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-100260" y="4077072"/>
            <a:ext cx="9361040" cy="2306431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99792" y="4468672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2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 역시 일시적인 열풍으로 끝날 가능성이 있다</a:t>
            </a:r>
            <a:r>
              <a:rPr lang="en-US" altLang="ko-KR" sz="2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042" y="4869160"/>
            <a:ext cx="780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그렇다면</a:t>
            </a:r>
            <a:r>
              <a:rPr lang="en-US" altLang="ko-KR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소비자들의 </a:t>
            </a:r>
            <a:r>
              <a:rPr lang="ko-KR" altLang="en-US" sz="3200" b="1" dirty="0">
                <a:solidFill>
                  <a:srgbClr val="08BB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지속적인 관심 </a:t>
            </a:r>
            <a:r>
              <a:rPr lang="ko-KR" altLang="en-US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</a:t>
            </a:r>
            <a:r>
              <a:rPr lang="ko-KR" altLang="en-US" sz="2800" b="1" dirty="0">
                <a:solidFill>
                  <a:srgbClr val="08BB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올리기</a:t>
            </a:r>
            <a:r>
              <a:rPr lang="ko-KR" altLang="en-US" sz="2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위해</a:t>
            </a:r>
            <a:endParaRPr lang="en-US" altLang="ko-KR" sz="28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5460285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부라더</a:t>
            </a:r>
            <a:r>
              <a:rPr lang="ko-KR" altLang="en-US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소다가 할 일은</a:t>
            </a:r>
            <a:r>
              <a:rPr lang="en-US" altLang="ko-KR" sz="28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68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4919" y="332656"/>
            <a:ext cx="9177266" cy="1008112"/>
          </a:xfrm>
          <a:prstGeom prst="rect">
            <a:avLst/>
          </a:prstGeom>
          <a:solidFill>
            <a:srgbClr val="92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세대는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이용률이 높고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동시에 </a:t>
            </a:r>
            <a:r>
              <a:rPr lang="ko-KR" altLang="en-US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파급력이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세다</a:t>
            </a:r>
            <a:endParaRPr lang="ko-KR" altLang="en-US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28" name="내용 개체 틀 2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78543"/>
              </p:ext>
            </p:extLst>
          </p:nvPr>
        </p:nvGraphicFramePr>
        <p:xfrm>
          <a:off x="323528" y="2101498"/>
          <a:ext cx="4663487" cy="3485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868144" y="2286164"/>
            <a:ext cx="504056" cy="2736304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76256" y="2286164"/>
            <a:ext cx="504056" cy="2736304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893470" y="2286164"/>
            <a:ext cx="504056" cy="2736304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68144" y="2934236"/>
            <a:ext cx="504056" cy="2088232"/>
          </a:xfrm>
          <a:prstGeom prst="rect">
            <a:avLst/>
          </a:prstGeom>
          <a:solidFill>
            <a:srgbClr val="92DEDE">
              <a:alpha val="71000"/>
            </a:srgbClr>
          </a:solidFill>
          <a:ln>
            <a:solidFill>
              <a:srgbClr val="92DEDE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76256" y="3366284"/>
            <a:ext cx="504056" cy="1656184"/>
          </a:xfrm>
          <a:prstGeom prst="rect">
            <a:avLst/>
          </a:prstGeom>
          <a:solidFill>
            <a:srgbClr val="92DEDE">
              <a:alpha val="71000"/>
            </a:srgbClr>
          </a:solidFill>
          <a:ln>
            <a:solidFill>
              <a:srgbClr val="92DEDE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93470" y="3654316"/>
            <a:ext cx="504056" cy="1368152"/>
          </a:xfrm>
          <a:prstGeom prst="rect">
            <a:avLst/>
          </a:prstGeom>
          <a:solidFill>
            <a:srgbClr val="92DEDE">
              <a:alpha val="71000"/>
            </a:srgbClr>
          </a:solidFill>
          <a:ln>
            <a:solidFill>
              <a:srgbClr val="92DEDE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508104" y="5022468"/>
            <a:ext cx="3312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07014" y="514538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써본 사람의 의견이 가장 중요함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87134" y="518279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인터넷 구매를 자주함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68344" y="5129841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항상 다른 사람들과 정보를 공유함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96136" y="258639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80%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48960" y="301843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60%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84368" y="330647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52%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76056" y="5776172"/>
            <a:ext cx="39070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여성은 인터넷을 통한 소통을 즐기며 </a:t>
            </a:r>
            <a:r>
              <a:rPr lang="en-US" altLang="ko-KR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통한 </a:t>
            </a:r>
            <a:r>
              <a:rPr lang="ko-KR" altLang="en-US" sz="1600" dirty="0" err="1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입소문</a:t>
            </a:r>
            <a:r>
              <a:rPr lang="ko-KR" altLang="en-US" sz="16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마케팅을 주도한다</a:t>
            </a:r>
            <a:r>
              <a:rPr lang="en-US" altLang="ko-KR" sz="1300" dirty="0">
                <a:solidFill>
                  <a:srgbClr val="50D8D2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3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입소문은</a:t>
            </a:r>
            <a:r>
              <a:rPr lang="ko-KR" altLang="en-US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일회성이 아닌 브랜드 인지도</a:t>
            </a:r>
            <a:r>
              <a:rPr lang="en-US" altLang="ko-KR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구매율</a:t>
            </a:r>
            <a:r>
              <a:rPr lang="en-US" altLang="ko-KR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시장 점유율 등 연쇄적으로 영향을 미친다</a:t>
            </a:r>
            <a:r>
              <a:rPr lang="en-US" altLang="ko-KR" sz="1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ko-KR" altLang="en-US" sz="13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536" y="5589240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인터넷 이용자의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65%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최근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이내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이용하였다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 연령 중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세대는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이용률이 가장 높다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특히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20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대에서 가장 높은 이용률을 보인다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91680" y="5182794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 </a:t>
            </a:r>
            <a:r>
              <a:rPr lang="ko-KR" altLang="en-US" sz="11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인터넷 이용실태보고서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(KISA)</a:t>
            </a:r>
            <a:endParaRPr lang="ko-KR" altLang="en-US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658" y="1484784"/>
            <a:ext cx="3771419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49053" y="1484784"/>
            <a:ext cx="3771419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2030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여성 소비 패턴 그래프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50808" r="71956" b="32794"/>
          <a:stretch/>
        </p:blipFill>
        <p:spPr>
          <a:xfrm>
            <a:off x="7812360" y="-105947"/>
            <a:ext cx="1745672" cy="6546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9" y="3745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07 </a:t>
            </a:r>
            <a:r>
              <a:rPr lang="ko-KR" altLang="en-US" dirty="0" err="1">
                <a:solidFill>
                  <a:srgbClr val="92DEDE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Segoe UI Black" panose="020B0A02040204020203" pitchFamily="34" charset="0"/>
              </a:rPr>
              <a:t>타겟선정</a:t>
            </a:r>
            <a:endParaRPr lang="en-US" altLang="ko-KR" dirty="0">
              <a:solidFill>
                <a:srgbClr val="92DED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9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1584</Words>
  <Application>Microsoft Office PowerPoint</Application>
  <PresentationFormat>화면 슬라이드 쇼(4:3)</PresentationFormat>
  <Paragraphs>304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210 맨발의청춘 B</vt:lpstr>
      <vt:lpstr>210 맨발의청춘 L</vt:lpstr>
      <vt:lpstr>210 맨발의청춘 R</vt:lpstr>
      <vt:lpstr>Adobe 명조 Std M</vt:lpstr>
      <vt:lpstr>KoPub돋움체 Medium</vt:lpstr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설가희</dc:creator>
  <cp:lastModifiedBy>수현 심</cp:lastModifiedBy>
  <cp:revision>121</cp:revision>
  <dcterms:created xsi:type="dcterms:W3CDTF">2016-04-10T13:13:03Z</dcterms:created>
  <dcterms:modified xsi:type="dcterms:W3CDTF">2019-12-02T08:35:25Z</dcterms:modified>
</cp:coreProperties>
</file>